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5"/>
  </p:notesMasterIdLst>
  <p:handoutMasterIdLst>
    <p:handoutMasterId r:id="rId26"/>
  </p:handoutMasterIdLst>
  <p:sldIdLst>
    <p:sldId id="257" r:id="rId2"/>
    <p:sldId id="265" r:id="rId3"/>
    <p:sldId id="266" r:id="rId4"/>
    <p:sldId id="269" r:id="rId5"/>
    <p:sldId id="274" r:id="rId6"/>
    <p:sldId id="275" r:id="rId7"/>
    <p:sldId id="289" r:id="rId8"/>
    <p:sldId id="291" r:id="rId9"/>
    <p:sldId id="271" r:id="rId10"/>
    <p:sldId id="276" r:id="rId11"/>
    <p:sldId id="288" r:id="rId12"/>
    <p:sldId id="287" r:id="rId13"/>
    <p:sldId id="280" r:id="rId14"/>
    <p:sldId id="277" r:id="rId15"/>
    <p:sldId id="270" r:id="rId16"/>
    <p:sldId id="282" r:id="rId17"/>
    <p:sldId id="279" r:id="rId18"/>
    <p:sldId id="278" r:id="rId19"/>
    <p:sldId id="283" r:id="rId20"/>
    <p:sldId id="284" r:id="rId21"/>
    <p:sldId id="285" r:id="rId22"/>
    <p:sldId id="286" r:id="rId23"/>
    <p:sldId id="262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285">
          <p15:clr>
            <a:srgbClr val="A4A3A4"/>
          </p15:clr>
        </p15:guide>
        <p15:guide id="4" pos="294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odwin Schembr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473C"/>
    <a:srgbClr val="0A538A"/>
    <a:srgbClr val="2AABE2"/>
    <a:srgbClr val="008BC0"/>
    <a:srgbClr val="81D2F6"/>
    <a:srgbClr val="003F69"/>
    <a:srgbClr val="00B198"/>
    <a:srgbClr val="99D1E6"/>
    <a:srgbClr val="003E69"/>
    <a:srgbClr val="073A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7" autoAdjust="0"/>
    <p:restoredTop sz="87478" autoAdjust="0"/>
  </p:normalViewPr>
  <p:slideViewPr>
    <p:cSldViewPr snapToGrid="0">
      <p:cViewPr varScale="1">
        <p:scale>
          <a:sx n="92" d="100"/>
          <a:sy n="92" d="100"/>
        </p:scale>
        <p:origin x="-1056" y="-112"/>
      </p:cViewPr>
      <p:guideLst>
        <p:guide orient="horz" pos="2160"/>
        <p:guide orient="horz" pos="2285"/>
        <p:guide pos="2880"/>
        <p:guide pos="29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233A00F-AD0A-434B-A5EF-5F0562A431BC}" type="datetimeFigureOut">
              <a:rPr lang="en-US"/>
              <a:pPr/>
              <a:t>12/4/14</a:t>
            </a:fld>
            <a:endParaRPr lang="en-US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27EAD08-9206-4C93-A9F1-5EA23AF682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638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EC359BF-5EA5-4A0B-B8E7-AF2809C3F519}" type="datetimeFigureOut">
              <a:rPr lang="en-US"/>
              <a:pPr>
                <a:defRPr/>
              </a:pPr>
              <a:t>12/4/14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7BDC51C-FCE5-4E55-8789-8159028935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90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ibm_sp_lockup_western-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65"/>
          <a:stretch>
            <a:fillRect/>
          </a:stretch>
        </p:blipFill>
        <p:spPr bwMode="auto">
          <a:xfrm>
            <a:off x="8134350" y="484983"/>
            <a:ext cx="7429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4"/>
          <p:cNvSpPr>
            <a:spLocks noChangeShapeType="1"/>
          </p:cNvSpPr>
          <p:nvPr/>
        </p:nvSpPr>
        <p:spPr bwMode="auto">
          <a:xfrm flipH="1">
            <a:off x="260350" y="906463"/>
            <a:ext cx="8621713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black">
          <a:xfrm>
            <a:off x="5813425" y="6481763"/>
            <a:ext cx="30543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r"/>
            <a:r>
              <a:rPr lang="en-US" sz="900" dirty="0"/>
              <a:t>© </a:t>
            </a:r>
            <a:r>
              <a:rPr lang="en-US" sz="900" dirty="0" smtClean="0"/>
              <a:t>2014 </a:t>
            </a:r>
            <a:r>
              <a:rPr lang="en-US" sz="900" dirty="0"/>
              <a:t>IBM Corporation</a:t>
            </a: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3365011" y="388928"/>
            <a:ext cx="3143414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None/>
              <a:defRPr/>
            </a:pPr>
            <a:r>
              <a:rPr lang="en-US" sz="1400" dirty="0" smtClean="0"/>
              <a:t>The API Economy</a:t>
            </a:r>
          </a:p>
        </p:txBody>
      </p:sp>
      <p:pic>
        <p:nvPicPr>
          <p:cNvPr id="8" name="Picture 13" descr="Cloud_PP_Options_v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4214813"/>
            <a:ext cx="8640762" cy="18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5113" y="2213760"/>
            <a:ext cx="8221662" cy="1077913"/>
          </a:xfrm>
        </p:spPr>
        <p:txBody>
          <a:bodyPr rIns="91440" anchor="b"/>
          <a:lstStyle>
            <a:lvl1pPr>
              <a:defRPr sz="3500" b="1">
                <a:solidFill>
                  <a:srgbClr val="0A538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65113" y="917575"/>
            <a:ext cx="4845050" cy="492125"/>
          </a:xfrm>
        </p:spPr>
        <p:txBody>
          <a:bodyPr rIns="91440"/>
          <a:lstStyle>
            <a:lvl1pPr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13" descr="Cloud_PP_Options_v3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236538" y="4214813"/>
            <a:ext cx="8640762" cy="181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1260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218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99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6400" y="611188"/>
            <a:ext cx="2162175" cy="57134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5113" y="611188"/>
            <a:ext cx="6338887" cy="57134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35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611188"/>
            <a:ext cx="8653462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65113" y="1828800"/>
            <a:ext cx="424815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65663" y="1828800"/>
            <a:ext cx="4249737" cy="4495800"/>
          </a:xfrm>
        </p:spPr>
        <p:txBody>
          <a:bodyPr/>
          <a:lstStyle/>
          <a:p>
            <a:pPr lvl="0"/>
            <a:r>
              <a:rPr lang="en-US" noProof="0" smtClean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496867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Body Level One</a:t>
            </a:r>
          </a:p>
          <a:p>
            <a:pPr lvl="1"/>
            <a:r>
              <a:rPr/>
              <a:t>Body Level Two</a:t>
            </a:r>
          </a:p>
          <a:p>
            <a:pPr lvl="2"/>
            <a:r>
              <a:rPr/>
              <a:t>Body Level Three</a:t>
            </a:r>
          </a:p>
          <a:p>
            <a:pPr lvl="3"/>
            <a:r>
              <a:rPr/>
              <a:t>Body Level Four</a:t>
            </a:r>
          </a:p>
          <a:p>
            <a:pPr lvl="4"/>
            <a:r>
              <a:rPr/>
              <a:t>Body Level Five</a:t>
            </a:r>
          </a:p>
        </p:txBody>
      </p:sp>
      <p:sp>
        <p:nvSpPr>
          <p:cNvPr id="4" name="Shape 22"/>
          <p:cNvSpPr>
            <a:spLocks noGrp="1"/>
          </p:cNvSpPr>
          <p:nvPr>
            <p:ph type="sldNum" sz="quarter" idx="10"/>
          </p:nvPr>
        </p:nvSpPr>
        <p:spPr>
          <a:xfrm>
            <a:off x="83716" y="6567785"/>
            <a:ext cx="198686" cy="194221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/>
            </a:lvl1pPr>
          </a:lstStyle>
          <a:p>
            <a:fld id="{C546EFC0-FBD8-436C-99AA-568B4694FE2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054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Interconne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ibm_sp_lockup_western-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65"/>
          <a:stretch>
            <a:fillRect/>
          </a:stretch>
        </p:blipFill>
        <p:spPr bwMode="auto">
          <a:xfrm>
            <a:off x="8161338" y="503238"/>
            <a:ext cx="7429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ine 4"/>
          <p:cNvSpPr>
            <a:spLocks noChangeShapeType="1"/>
          </p:cNvSpPr>
          <p:nvPr/>
        </p:nvSpPr>
        <p:spPr bwMode="auto">
          <a:xfrm flipH="1">
            <a:off x="260350" y="906463"/>
            <a:ext cx="8621713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black">
          <a:xfrm>
            <a:off x="5813425" y="6481763"/>
            <a:ext cx="30543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r"/>
            <a:r>
              <a:rPr lang="en-US" sz="900" dirty="0"/>
              <a:t>© </a:t>
            </a:r>
            <a:r>
              <a:rPr lang="en-US" sz="900" dirty="0" smtClean="0"/>
              <a:t>2014 </a:t>
            </a:r>
            <a:r>
              <a:rPr lang="en-US" sz="900" dirty="0"/>
              <a:t>IBM Corporation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261938" y="403225"/>
            <a:ext cx="48450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None/>
              <a:defRPr/>
            </a:pPr>
            <a:r>
              <a:rPr lang="en-US" sz="1400" dirty="0" smtClean="0"/>
              <a:t>The API Economy</a:t>
            </a:r>
          </a:p>
        </p:txBody>
      </p:sp>
      <p:pic>
        <p:nvPicPr>
          <p:cNvPr id="6" name="Picture 13" descr="Cloud_PP_Options_v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4214813"/>
            <a:ext cx="8640762" cy="18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3558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953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3301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5113" y="1828800"/>
            <a:ext cx="424815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5663" y="1828800"/>
            <a:ext cx="4249737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11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2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57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4582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542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5113" y="611188"/>
            <a:ext cx="86534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5113" y="1828800"/>
            <a:ext cx="8650287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260350" y="549275"/>
            <a:ext cx="86201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black">
          <a:xfrm>
            <a:off x="5916613" y="6481763"/>
            <a:ext cx="30543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r"/>
            <a:r>
              <a:rPr lang="en-US" sz="900" dirty="0"/>
              <a:t>© </a:t>
            </a:r>
            <a:r>
              <a:rPr lang="en-US" sz="900" dirty="0" smtClean="0"/>
              <a:t>2014 </a:t>
            </a:r>
            <a:r>
              <a:rPr lang="en-US" sz="900" dirty="0"/>
              <a:t>IBM Corporation</a:t>
            </a: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71450" y="6456363"/>
            <a:ext cx="5524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CA2D416-155C-BF4C-8C0F-A270D66F7B9D}" type="slidenum">
              <a:rPr lang="en-US" sz="1000"/>
              <a:pPr/>
              <a:t>‹#›</a:t>
            </a:fld>
            <a:endParaRPr lang="en-US" sz="1000"/>
          </a:p>
        </p:txBody>
      </p:sp>
      <p:pic>
        <p:nvPicPr>
          <p:cNvPr id="9" name="Picture 9" descr="ibm_sp_lockup_western-0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65"/>
          <a:stretch>
            <a:fillRect/>
          </a:stretch>
        </p:blipFill>
        <p:spPr bwMode="auto">
          <a:xfrm>
            <a:off x="8134350" y="127641"/>
            <a:ext cx="7429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3365011" y="31586"/>
            <a:ext cx="3143414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None/>
              <a:defRPr/>
            </a:pPr>
            <a:r>
              <a:rPr lang="en-US" sz="1400" dirty="0" smtClean="0"/>
              <a:t>The API Economy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A538A"/>
          </a:solidFill>
          <a:latin typeface="Lubalin Demi for IBM"/>
          <a:ea typeface="MS PGothic" pitchFamily="34" charset="-128"/>
          <a:cs typeface="Lubalin Demi for IBM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£"/>
        <a:defRPr sz="1600">
          <a:solidFill>
            <a:srgbClr val="000000"/>
          </a:solidFill>
          <a:latin typeface="HelvNeue Roman for IBM"/>
          <a:ea typeface="MS PGothic" pitchFamily="34" charset="-128"/>
          <a:cs typeface="HelvNeue Roman for IBM"/>
        </a:defRPr>
      </a:lvl1pPr>
      <a:lvl2pPr marL="515938" indent="-1730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HelvNeue Roman for IBM"/>
          <a:ea typeface="MS PGothic" pitchFamily="34" charset="-128"/>
          <a:cs typeface="HelvNeue Roman for IBM"/>
        </a:defRPr>
      </a:lvl2pPr>
      <a:lvl3pPr marL="966788" indent="-1682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400">
          <a:solidFill>
            <a:schemeClr val="tx1"/>
          </a:solidFill>
          <a:latin typeface="HelvNeue Roman for IBM"/>
          <a:ea typeface="MS PGothic" pitchFamily="34" charset="-128"/>
          <a:cs typeface="HelvNeue Roman for IBM"/>
        </a:defRPr>
      </a:lvl3pPr>
      <a:lvl4pPr marL="1430338" indent="-1762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719263" indent="-79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»"/>
        <a:defRPr sz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176463" indent="-79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</a:defRPr>
      </a:lvl6pPr>
      <a:lvl7pPr marL="2633663" indent="-79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</a:defRPr>
      </a:lvl7pPr>
      <a:lvl8pPr marL="3090863" indent="-79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</a:defRPr>
      </a:lvl8pPr>
      <a:lvl9pPr marL="3548063" indent="-79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20" Type="http://schemas.openxmlformats.org/officeDocument/2006/relationships/image" Target="../media/image42.png"/><Relationship Id="rId21" Type="http://schemas.openxmlformats.org/officeDocument/2006/relationships/image" Target="../media/image43.png"/><Relationship Id="rId10" Type="http://schemas.openxmlformats.org/officeDocument/2006/relationships/image" Target="../media/image32.jpe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Relationship Id="rId19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20" Type="http://schemas.openxmlformats.org/officeDocument/2006/relationships/image" Target="../media/image68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twitter.com%5Ckerrieh" TargetMode="External"/><Relationship Id="rId4" Type="http://schemas.openxmlformats.org/officeDocument/2006/relationships/image" Target="../media/image85.png"/><Relationship Id="rId5" Type="http://schemas.openxmlformats.org/officeDocument/2006/relationships/hyperlink" Target="http://www.facebook.com/KerrieHolleyIBM" TargetMode="External"/><Relationship Id="rId6" Type="http://schemas.openxmlformats.org/officeDocument/2006/relationships/image" Target="../media/image86.png"/><Relationship Id="rId7" Type="http://schemas.openxmlformats.org/officeDocument/2006/relationships/hyperlink" Target="http://www-03.ibm.com/developerworks/blogs/page/ClientSOA" TargetMode="External"/><Relationship Id="rId8" Type="http://schemas.openxmlformats.org/officeDocument/2006/relationships/image" Target="../media/image87.png"/><Relationship Id="rId9" Type="http://schemas.openxmlformats.org/officeDocument/2006/relationships/hyperlink" Target="mailto:klholley@us.ibm.com?subject=Napa%202013%20Event" TargetMode="External"/><Relationship Id="rId10" Type="http://schemas.openxmlformats.org/officeDocument/2006/relationships/image" Target="../media/image88.png"/><Relationship Id="rId11" Type="http://schemas.openxmlformats.org/officeDocument/2006/relationships/hyperlink" Target="http://www.redbooks.ibm.com/abstracts/redp5096.html?Open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0874" y="2162186"/>
            <a:ext cx="8652567" cy="2249841"/>
          </a:xfrm>
        </p:spPr>
        <p:txBody>
          <a:bodyPr/>
          <a:lstStyle/>
          <a:p>
            <a:pPr algn="just" eaLnBrk="1" hangingPunct="1">
              <a:defRPr/>
            </a:pPr>
            <a:r>
              <a:rPr lang="en-US" altLang="en-US" sz="12000" dirty="0" smtClean="0">
                <a:solidFill>
                  <a:schemeClr val="bg1"/>
                </a:solidFill>
                <a:latin typeface="Lubalin Demi for IBM" pitchFamily="18" charset="0"/>
                <a:cs typeface="Lubalin for IBM Book"/>
              </a:rPr>
              <a:t/>
            </a:r>
            <a:br>
              <a:rPr lang="en-US" altLang="en-US" sz="12000" dirty="0" smtClean="0">
                <a:solidFill>
                  <a:schemeClr val="bg1"/>
                </a:solidFill>
                <a:latin typeface="Lubalin Demi for IBM" pitchFamily="18" charset="0"/>
                <a:cs typeface="Lubalin for IBM Book"/>
              </a:rPr>
            </a:br>
            <a:endParaRPr lang="en-US" altLang="en-US" sz="12000" b="0" dirty="0">
              <a:solidFill>
                <a:srgbClr val="0A538A"/>
              </a:solidFill>
              <a:latin typeface="Lubalin Book for IBM" pitchFamily="18" charset="0"/>
              <a:cs typeface="Lubalin for IBM Boo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6379" y="1105198"/>
            <a:ext cx="85605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8BC0"/>
                </a:solidFill>
              </a:rPr>
              <a:t>The API </a:t>
            </a:r>
            <a:r>
              <a:rPr lang="en-US" sz="4000" dirty="0">
                <a:solidFill>
                  <a:srgbClr val="008BC0"/>
                </a:solidFill>
              </a:rPr>
              <a:t>Economy</a:t>
            </a:r>
            <a:br>
              <a:rPr lang="en-US" sz="4000" dirty="0">
                <a:solidFill>
                  <a:srgbClr val="008BC0"/>
                </a:solidFill>
              </a:rPr>
            </a:br>
            <a:endParaRPr lang="en-US" sz="4000" dirty="0">
              <a:solidFill>
                <a:srgbClr val="008BC0"/>
              </a:solidFill>
            </a:endParaRP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516" y="2439885"/>
            <a:ext cx="2767154" cy="1405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81428" y="278831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buFont typeface="Arial" pitchFamily="-84" charset="0"/>
              <a:buNone/>
            </a:pPr>
            <a:r>
              <a:rPr lang="en-US" dirty="0">
                <a:solidFill>
                  <a:srgbClr val="8E8D8C"/>
                </a:solidFill>
                <a:latin typeface="Arial" pitchFamily="-84" charset="0"/>
              </a:rPr>
              <a:t>Kerrie Holley, IBM Fellow</a:t>
            </a:r>
          </a:p>
          <a:p>
            <a:pPr eaLnBrk="1" hangingPunct="1"/>
            <a:r>
              <a:rPr lang="en-US" dirty="0"/>
              <a:t>IBM TJ Watson Research Center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API-centric, as-a-Service delivery is disrupting the consumption of business services as Cloud disrupted the IT consumption model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35196" y="6450655"/>
            <a:ext cx="429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Next Generation Portfolio Architecture and the API Economy</a:t>
            </a:r>
            <a:endParaRPr lang="en-US" sz="1200" dirty="0"/>
          </a:p>
        </p:txBody>
      </p:sp>
      <p:sp>
        <p:nvSpPr>
          <p:cNvPr id="19" name="Trapezoid 97"/>
          <p:cNvSpPr>
            <a:spLocks noChangeArrowheads="1"/>
          </p:cNvSpPr>
          <p:nvPr/>
        </p:nvSpPr>
        <p:spPr bwMode="auto">
          <a:xfrm rot="5400000" flipV="1">
            <a:off x="761207" y="4170381"/>
            <a:ext cx="1657350" cy="392113"/>
          </a:xfrm>
          <a:custGeom>
            <a:avLst/>
            <a:gdLst>
              <a:gd name="T0" fmla="*/ 809131 w 1668334"/>
              <a:gd name="T1" fmla="*/ 0 h 391589"/>
              <a:gd name="T2" fmla="*/ 204474 w 1668334"/>
              <a:gd name="T3" fmla="*/ 198694 h 391589"/>
              <a:gd name="T4" fmla="*/ 809131 w 1668334"/>
              <a:gd name="T5" fmla="*/ 397386 h 391589"/>
              <a:gd name="T6" fmla="*/ 1413791 w 1668334"/>
              <a:gd name="T7" fmla="*/ 198694 h 391589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281067 w 1668334"/>
              <a:gd name="T13" fmla="*/ 65972 h 391589"/>
              <a:gd name="T14" fmla="*/ 1387275 w 1668334"/>
              <a:gd name="T15" fmla="*/ 391589 h 3915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68334" h="391589">
                <a:moveTo>
                  <a:pt x="0" y="391589"/>
                </a:moveTo>
                <a:lnTo>
                  <a:pt x="421600" y="0"/>
                </a:lnTo>
                <a:lnTo>
                  <a:pt x="1246734" y="0"/>
                </a:lnTo>
                <a:lnTo>
                  <a:pt x="1668334" y="391589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EAEAEA"/>
              </a:gs>
            </a:gsLst>
            <a:lin ang="5400000" scaled="1"/>
          </a:gradFill>
          <a:ln w="9525" algn="ctr">
            <a:noFill/>
            <a:round/>
            <a:headEnd/>
            <a:tailEnd/>
          </a:ln>
        </p:spPr>
        <p:txBody>
          <a:bodyPr rot="108000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kern="0" dirty="0">
              <a:solidFill>
                <a:sysClr val="windowText" lastClr="000000"/>
              </a:solidFill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  <p:sp>
        <p:nvSpPr>
          <p:cNvPr id="20" name="Trapezoid 97"/>
          <p:cNvSpPr>
            <a:spLocks noChangeArrowheads="1"/>
          </p:cNvSpPr>
          <p:nvPr/>
        </p:nvSpPr>
        <p:spPr bwMode="auto">
          <a:xfrm rot="5400000">
            <a:off x="6712744" y="4170382"/>
            <a:ext cx="1657350" cy="392112"/>
          </a:xfrm>
          <a:custGeom>
            <a:avLst/>
            <a:gdLst>
              <a:gd name="T0" fmla="*/ 809131 w 1668334"/>
              <a:gd name="T1" fmla="*/ 0 h 391589"/>
              <a:gd name="T2" fmla="*/ 204474 w 1668334"/>
              <a:gd name="T3" fmla="*/ 198692 h 391589"/>
              <a:gd name="T4" fmla="*/ 809131 w 1668334"/>
              <a:gd name="T5" fmla="*/ 397381 h 391589"/>
              <a:gd name="T6" fmla="*/ 1413791 w 1668334"/>
              <a:gd name="T7" fmla="*/ 198692 h 391589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281067 w 1668334"/>
              <a:gd name="T13" fmla="*/ 65972 h 391589"/>
              <a:gd name="T14" fmla="*/ 1387275 w 1668334"/>
              <a:gd name="T15" fmla="*/ 391589 h 3915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68334" h="391589">
                <a:moveTo>
                  <a:pt x="0" y="391589"/>
                </a:moveTo>
                <a:lnTo>
                  <a:pt x="421600" y="0"/>
                </a:lnTo>
                <a:lnTo>
                  <a:pt x="1246734" y="0"/>
                </a:lnTo>
                <a:lnTo>
                  <a:pt x="1668334" y="391589"/>
                </a:lnTo>
                <a:close/>
              </a:path>
            </a:pathLst>
          </a:custGeom>
          <a:gradFill rotWithShape="1">
            <a:gsLst>
              <a:gs pos="0">
                <a:srgbClr val="3399FF"/>
              </a:gs>
              <a:gs pos="100000">
                <a:srgbClr val="EAEAEA"/>
              </a:gs>
            </a:gsLst>
            <a:lin ang="5400000" scaled="1"/>
          </a:gra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kern="0" dirty="0">
              <a:solidFill>
                <a:sysClr val="windowText" lastClr="000000"/>
              </a:solidFill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  <p:sp>
        <p:nvSpPr>
          <p:cNvPr id="21" name="TextBox 30"/>
          <p:cNvSpPr txBox="1">
            <a:spLocks noChangeArrowheads="1"/>
          </p:cNvSpPr>
          <p:nvPr/>
        </p:nvSpPr>
        <p:spPr bwMode="auto">
          <a:xfrm>
            <a:off x="1811338" y="2845613"/>
            <a:ext cx="187642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rgbClr val="3399FF"/>
                </a:solidFill>
                <a:ea typeface="Helvetica Neue Black Condensed" pitchFamily="-1" charset="0"/>
                <a:cs typeface="Helvetica Neue Black Condensed" pitchFamily="-1" charset="0"/>
              </a:rPr>
              <a:t>Integrated Business</a:t>
            </a:r>
            <a:br>
              <a:rPr lang="en-US" sz="1400" b="1" dirty="0">
                <a:solidFill>
                  <a:srgbClr val="3399FF"/>
                </a:solidFill>
                <a:ea typeface="Helvetica Neue Black Condensed" pitchFamily="-1" charset="0"/>
                <a:cs typeface="Helvetica Neue Black Condensed" pitchFamily="-1" charset="0"/>
              </a:rPr>
            </a:br>
            <a:r>
              <a:rPr lang="en-US" sz="1400" b="1" dirty="0">
                <a:solidFill>
                  <a:srgbClr val="3399FF"/>
                </a:solidFill>
                <a:ea typeface="Helvetica Neue Black Condensed" pitchFamily="-1" charset="0"/>
                <a:cs typeface="Helvetica Neue Black Condensed" pitchFamily="-1" charset="0"/>
              </a:rPr>
              <a:t>Functions</a:t>
            </a:r>
          </a:p>
        </p:txBody>
      </p:sp>
      <p:graphicFrame>
        <p:nvGraphicFramePr>
          <p:cNvPr id="22" name="Group 143"/>
          <p:cNvGraphicFramePr>
            <a:graphicFrameLocks noGrp="1"/>
          </p:cNvGraphicFramePr>
          <p:nvPr/>
        </p:nvGraphicFramePr>
        <p:xfrm>
          <a:off x="4711700" y="3539350"/>
          <a:ext cx="2641600" cy="1662113"/>
        </p:xfrm>
        <a:graphic>
          <a:graphicData uri="http://schemas.openxmlformats.org/drawingml/2006/table">
            <a:tbl>
              <a:tblPr/>
              <a:tblGrid>
                <a:gridCol w="912813"/>
                <a:gridCol w="1728787"/>
              </a:tblGrid>
              <a:tr h="53975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pitchFamily="34" charset="-128"/>
                      </a:endParaRPr>
                    </a:p>
                  </a:txBody>
                  <a:tcPr marL="91567" marR="91567" marT="45784" marB="45784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095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elvetica Neue Bold Condensed"/>
                          <a:cs typeface="Helvetica Neue Bold Condensed"/>
                        </a:rPr>
                        <a:t>As-a-service delivery</a:t>
                      </a:r>
                    </a:p>
                  </a:txBody>
                  <a:tcPr marL="91567" marR="91567" marT="45784" marB="45784" anchor="ctr" horzOverflow="overflow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323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pitchFamily="34" charset="-128"/>
                      </a:endParaRPr>
                    </a:p>
                  </a:txBody>
                  <a:tcPr marL="91567" marR="91567" marT="45784" marB="45784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elvetica Neue Bold Condensed"/>
                          <a:cs typeface="Helvetica Neue Bold Condensed"/>
                        </a:rPr>
                        <a:t>Composable Web</a:t>
                      </a:r>
                    </a:p>
                  </a:txBody>
                  <a:tcPr marL="91567" marR="91567" marT="45784" marB="45784" anchor="ctr" horzOverflow="overflow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1912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pitchFamily="34" charset="-128"/>
                      </a:endParaRPr>
                    </a:p>
                  </a:txBody>
                  <a:tcPr marL="91567" marR="91567" marT="45784" marB="45784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elvetica Neue Bold Condensed"/>
                          <a:cs typeface="Helvetica Neue Bold Condensed"/>
                        </a:rPr>
                        <a:t>Short Innovation</a:t>
                      </a:r>
                      <a:b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elvetica Neue Bold Condensed"/>
                          <a:cs typeface="Helvetica Neue Bold Condensed"/>
                        </a:rPr>
                      </a:b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elvetica Neue Bold Condensed"/>
                          <a:cs typeface="Helvetica Neue Bold Condensed"/>
                        </a:rPr>
                        <a:t>Lifecycle</a:t>
                      </a:r>
                    </a:p>
                  </a:txBody>
                  <a:tcPr marL="91567" marR="91567" marT="45784" marB="45784" anchor="ctr" horzOverflow="overflow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" name="TextBox 36"/>
          <p:cNvSpPr txBox="1">
            <a:spLocks noChangeArrowheads="1"/>
          </p:cNvSpPr>
          <p:nvPr/>
        </p:nvSpPr>
        <p:spPr bwMode="auto">
          <a:xfrm>
            <a:off x="5421313" y="2845613"/>
            <a:ext cx="18081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rgbClr val="3399FF"/>
                </a:solidFill>
                <a:ea typeface="Helvetica Neue Black Condensed" pitchFamily="-1" charset="0"/>
                <a:cs typeface="Helvetica Neue Black Condensed" pitchFamily="-1" charset="0"/>
              </a:rPr>
              <a:t>API-centric</a:t>
            </a:r>
            <a:br>
              <a:rPr lang="en-US" sz="1400" b="1" dirty="0">
                <a:solidFill>
                  <a:srgbClr val="3399FF"/>
                </a:solidFill>
                <a:ea typeface="Helvetica Neue Black Condensed" pitchFamily="-1" charset="0"/>
                <a:cs typeface="Helvetica Neue Black Condensed" pitchFamily="-1" charset="0"/>
              </a:rPr>
            </a:br>
            <a:r>
              <a:rPr lang="en-US" sz="1400" b="1" dirty="0">
                <a:solidFill>
                  <a:srgbClr val="3399FF"/>
                </a:solidFill>
                <a:ea typeface="Helvetica Neue Black Condensed" pitchFamily="-1" charset="0"/>
                <a:cs typeface="Helvetica Neue Black Condensed" pitchFamily="-1" charset="0"/>
              </a:rPr>
              <a:t>Business Services</a:t>
            </a:r>
          </a:p>
        </p:txBody>
      </p:sp>
      <p:grpSp>
        <p:nvGrpSpPr>
          <p:cNvPr id="24" name="Group 400"/>
          <p:cNvGrpSpPr>
            <a:grpSpLocks/>
          </p:cNvGrpSpPr>
          <p:nvPr/>
        </p:nvGrpSpPr>
        <p:grpSpPr bwMode="auto">
          <a:xfrm>
            <a:off x="7786688" y="3893363"/>
            <a:ext cx="1035050" cy="906462"/>
            <a:chOff x="4905" y="1655"/>
            <a:chExt cx="652" cy="571"/>
          </a:xfrm>
        </p:grpSpPr>
        <p:pic>
          <p:nvPicPr>
            <p:cNvPr id="25" name="Trapezoid 86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05" y="1986"/>
              <a:ext cx="133" cy="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6" name="Trapezoid 95"/>
            <p:cNvGrpSpPr>
              <a:grpSpLocks/>
            </p:cNvGrpSpPr>
            <p:nvPr/>
          </p:nvGrpSpPr>
          <p:grpSpPr bwMode="auto">
            <a:xfrm>
              <a:off x="5096" y="1740"/>
              <a:ext cx="138" cy="148"/>
              <a:chOff x="8058912" y="2426208"/>
              <a:chExt cx="292608" cy="310896"/>
            </a:xfrm>
          </p:grpSpPr>
          <p:pic>
            <p:nvPicPr>
              <p:cNvPr id="57" name="Trapezoid 9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8058912" y="2426208"/>
                <a:ext cx="292608" cy="3108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8" name="Text Box 137"/>
              <p:cNvSpPr txBox="1">
                <a:spLocks noChangeArrowheads="1"/>
              </p:cNvSpPr>
              <p:nvPr/>
            </p:nvSpPr>
            <p:spPr bwMode="auto">
              <a:xfrm rot="-1911632">
                <a:off x="8122521" y="2491329"/>
                <a:ext cx="139943" cy="1848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" kern="0" dirty="0">
                  <a:solidFill>
                    <a:sysClr val="windowText" lastClr="000000"/>
                  </a:solidFill>
                  <a:latin typeface="Arial" pitchFamily="-84" charset="0"/>
                  <a:ea typeface="Arial" pitchFamily="-84" charset="0"/>
                  <a:cs typeface="Arial" pitchFamily="-84" charset="0"/>
                </a:endParaRPr>
              </a:p>
            </p:txBody>
          </p:sp>
        </p:grpSp>
        <p:sp>
          <p:nvSpPr>
            <p:cNvPr id="27" name="TextBox 96"/>
            <p:cNvSpPr txBox="1">
              <a:spLocks noChangeArrowheads="1"/>
            </p:cNvSpPr>
            <p:nvPr/>
          </p:nvSpPr>
          <p:spPr bwMode="auto">
            <a:xfrm rot="3488368">
              <a:off x="5061" y="1750"/>
              <a:ext cx="19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 kern="0" dirty="0">
                  <a:solidFill>
                    <a:srgbClr val="000000"/>
                  </a:solidFill>
                  <a:latin typeface="Arial" pitchFamily="-84" charset="0"/>
                  <a:ea typeface="Helvetica Neue Bold Condensed"/>
                  <a:cs typeface="Helvetica Neue Bold Condensed"/>
                </a:rPr>
                <a:t>API</a:t>
              </a:r>
            </a:p>
          </p:txBody>
        </p:sp>
        <p:grpSp>
          <p:nvGrpSpPr>
            <p:cNvPr id="28" name="Trapezoid 91"/>
            <p:cNvGrpSpPr>
              <a:grpSpLocks/>
            </p:cNvGrpSpPr>
            <p:nvPr/>
          </p:nvGrpSpPr>
          <p:grpSpPr bwMode="auto">
            <a:xfrm>
              <a:off x="5017" y="1876"/>
              <a:ext cx="125" cy="122"/>
              <a:chOff x="7888224" y="2712720"/>
              <a:chExt cx="262128" cy="256032"/>
            </a:xfrm>
          </p:grpSpPr>
          <p:pic>
            <p:nvPicPr>
              <p:cNvPr id="55" name="Trapezoid 91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7888224" y="2712720"/>
                <a:ext cx="262128" cy="2560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6" name="Text Box 131"/>
              <p:cNvSpPr txBox="1">
                <a:spLocks noChangeArrowheads="1"/>
              </p:cNvSpPr>
              <p:nvPr/>
            </p:nvSpPr>
            <p:spPr bwMode="auto">
              <a:xfrm rot="-5400000">
                <a:off x="7966807" y="2745320"/>
                <a:ext cx="140608" cy="184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eaVert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" kern="0" dirty="0">
                  <a:solidFill>
                    <a:sysClr val="windowText" lastClr="000000"/>
                  </a:solidFill>
                  <a:latin typeface="Arial" pitchFamily="-84" charset="0"/>
                  <a:ea typeface="Arial" pitchFamily="-84" charset="0"/>
                  <a:cs typeface="Arial" pitchFamily="-84" charset="0"/>
                </a:endParaRPr>
              </a:p>
            </p:txBody>
          </p:sp>
        </p:grpSp>
        <p:sp>
          <p:nvSpPr>
            <p:cNvPr id="29" name="TextBox 92"/>
            <p:cNvSpPr txBox="1">
              <a:spLocks noChangeArrowheads="1"/>
            </p:cNvSpPr>
            <p:nvPr/>
          </p:nvSpPr>
          <p:spPr bwMode="auto">
            <a:xfrm>
              <a:off x="4985" y="1879"/>
              <a:ext cx="19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 kern="0" dirty="0">
                  <a:solidFill>
                    <a:srgbClr val="000000"/>
                  </a:solidFill>
                  <a:latin typeface="Arial" pitchFamily="-84" charset="0"/>
                  <a:ea typeface="Helvetica Neue Bold Condensed"/>
                  <a:cs typeface="Helvetica Neue Bold Condensed"/>
                </a:rPr>
                <a:t>API</a:t>
              </a:r>
            </a:p>
          </p:txBody>
        </p:sp>
        <p:sp>
          <p:nvSpPr>
            <p:cNvPr id="30" name="TextBox 85"/>
            <p:cNvSpPr txBox="1">
              <a:spLocks noChangeArrowheads="1"/>
            </p:cNvSpPr>
            <p:nvPr/>
          </p:nvSpPr>
          <p:spPr bwMode="auto">
            <a:xfrm rot="7047594">
              <a:off x="5063" y="2005"/>
              <a:ext cx="19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 kern="0" dirty="0">
                  <a:solidFill>
                    <a:srgbClr val="000000"/>
                  </a:solidFill>
                  <a:latin typeface="Arial" pitchFamily="-84" charset="0"/>
                  <a:ea typeface="Helvetica Neue Bold Condensed"/>
                  <a:cs typeface="Helvetica Neue Bold Condensed"/>
                </a:rPr>
                <a:t>API</a:t>
              </a:r>
            </a:p>
          </p:txBody>
        </p:sp>
        <p:grpSp>
          <p:nvGrpSpPr>
            <p:cNvPr id="31" name="Trapezoid 81"/>
            <p:cNvGrpSpPr>
              <a:grpSpLocks/>
            </p:cNvGrpSpPr>
            <p:nvPr/>
          </p:nvGrpSpPr>
          <p:grpSpPr bwMode="auto">
            <a:xfrm>
              <a:off x="5216" y="1983"/>
              <a:ext cx="139" cy="149"/>
              <a:chOff x="8314944" y="2938272"/>
              <a:chExt cx="292608" cy="310896"/>
            </a:xfrm>
          </p:grpSpPr>
          <p:pic>
            <p:nvPicPr>
              <p:cNvPr id="53" name="Trapezoid 81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8314944" y="2938272"/>
                <a:ext cx="292608" cy="3108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4" name="Text Box 117"/>
              <p:cNvSpPr txBox="1">
                <a:spLocks noChangeArrowheads="1"/>
              </p:cNvSpPr>
              <p:nvPr/>
            </p:nvSpPr>
            <p:spPr bwMode="auto">
              <a:xfrm rot="8927165">
                <a:off x="8405462" y="3002955"/>
                <a:ext cx="141040" cy="1836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1080000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" kern="0" dirty="0">
                  <a:solidFill>
                    <a:sysClr val="windowText" lastClr="000000"/>
                  </a:solidFill>
                  <a:latin typeface="Arial" pitchFamily="-84" charset="0"/>
                  <a:ea typeface="Arial" pitchFamily="-84" charset="0"/>
                  <a:cs typeface="Arial" pitchFamily="-84" charset="0"/>
                </a:endParaRPr>
              </a:p>
            </p:txBody>
          </p:sp>
        </p:grpSp>
        <p:sp>
          <p:nvSpPr>
            <p:cNvPr id="32" name="TextBox 82"/>
            <p:cNvSpPr txBox="1">
              <a:spLocks noChangeArrowheads="1"/>
            </p:cNvSpPr>
            <p:nvPr/>
          </p:nvSpPr>
          <p:spPr bwMode="auto">
            <a:xfrm rot="3527166">
              <a:off x="5197" y="2005"/>
              <a:ext cx="19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 kern="0" dirty="0">
                  <a:solidFill>
                    <a:srgbClr val="000000"/>
                  </a:solidFill>
                  <a:latin typeface="Arial" pitchFamily="-84" charset="0"/>
                  <a:ea typeface="Helvetica Neue Bold Condensed"/>
                  <a:cs typeface="Helvetica Neue Bold Condensed"/>
                </a:rPr>
                <a:t>API</a:t>
              </a:r>
            </a:p>
          </p:txBody>
        </p:sp>
        <p:grpSp>
          <p:nvGrpSpPr>
            <p:cNvPr id="33" name="Trapezoid 75"/>
            <p:cNvGrpSpPr>
              <a:grpSpLocks/>
            </p:cNvGrpSpPr>
            <p:nvPr/>
          </p:nvGrpSpPr>
          <p:grpSpPr bwMode="auto">
            <a:xfrm>
              <a:off x="5313" y="1878"/>
              <a:ext cx="125" cy="120"/>
              <a:chOff x="8516112" y="2712720"/>
              <a:chExt cx="262128" cy="256032"/>
            </a:xfrm>
          </p:grpSpPr>
          <p:pic>
            <p:nvPicPr>
              <p:cNvPr id="51" name="Trapezoid 75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8516112" y="2712720"/>
                <a:ext cx="262128" cy="2560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" name="Text Box 109"/>
              <p:cNvSpPr txBox="1">
                <a:spLocks noChangeArrowheads="1"/>
              </p:cNvSpPr>
              <p:nvPr/>
            </p:nvSpPr>
            <p:spPr bwMode="auto">
              <a:xfrm rot="5400000">
                <a:off x="8555815" y="2745267"/>
                <a:ext cx="138685" cy="184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10800000" vert="eaVert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" kern="0" dirty="0">
                  <a:solidFill>
                    <a:sysClr val="windowText" lastClr="000000"/>
                  </a:solidFill>
                  <a:latin typeface="Arial" pitchFamily="-84" charset="0"/>
                  <a:ea typeface="Arial" pitchFamily="-84" charset="0"/>
                  <a:cs typeface="Arial" pitchFamily="-84" charset="0"/>
                </a:endParaRPr>
              </a:p>
            </p:txBody>
          </p:sp>
        </p:grpSp>
        <p:sp>
          <p:nvSpPr>
            <p:cNvPr id="34" name="TextBox 76"/>
            <p:cNvSpPr txBox="1">
              <a:spLocks noChangeArrowheads="1"/>
            </p:cNvSpPr>
            <p:nvPr/>
          </p:nvSpPr>
          <p:spPr bwMode="auto">
            <a:xfrm>
              <a:off x="5277" y="1878"/>
              <a:ext cx="19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 kern="0" dirty="0">
                  <a:solidFill>
                    <a:srgbClr val="000000"/>
                  </a:solidFill>
                  <a:latin typeface="Arial" pitchFamily="-84" charset="0"/>
                  <a:ea typeface="Helvetica Neue Bold Condensed"/>
                  <a:cs typeface="Helvetica Neue Bold Condensed"/>
                </a:rPr>
                <a:t>API</a:t>
              </a:r>
            </a:p>
          </p:txBody>
        </p:sp>
        <p:pic>
          <p:nvPicPr>
            <p:cNvPr id="35" name="Trapezoid 69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26" y="1749"/>
              <a:ext cx="142" cy="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ext Box 103"/>
            <p:cNvSpPr txBox="1">
              <a:spLocks noChangeArrowheads="1"/>
            </p:cNvSpPr>
            <p:nvPr/>
          </p:nvSpPr>
          <p:spPr bwMode="auto">
            <a:xfrm rot="2191890">
              <a:off x="5268" y="1780"/>
              <a:ext cx="66" cy="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" kern="0" dirty="0">
                <a:solidFill>
                  <a:sysClr val="windowText" lastClr="000000"/>
                </a:solidFill>
                <a:latin typeface="Arial" pitchFamily="-84" charset="0"/>
                <a:ea typeface="Arial" pitchFamily="-84" charset="0"/>
                <a:cs typeface="Arial" pitchFamily="-84" charset="0"/>
              </a:endParaRPr>
            </a:p>
          </p:txBody>
        </p:sp>
        <p:sp>
          <p:nvSpPr>
            <p:cNvPr id="37" name="TextBox 70"/>
            <p:cNvSpPr txBox="1">
              <a:spLocks noChangeArrowheads="1"/>
            </p:cNvSpPr>
            <p:nvPr/>
          </p:nvSpPr>
          <p:spPr bwMode="auto">
            <a:xfrm rot="-3208110">
              <a:off x="5205" y="1760"/>
              <a:ext cx="19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 kern="0" dirty="0">
                  <a:solidFill>
                    <a:srgbClr val="000000"/>
                  </a:solidFill>
                  <a:latin typeface="Arial" pitchFamily="-84" charset="0"/>
                  <a:ea typeface="Helvetica Neue Bold Condensed"/>
                  <a:cs typeface="Helvetica Neue Bold Condensed"/>
                </a:rPr>
                <a:t>API</a:t>
              </a:r>
            </a:p>
          </p:txBody>
        </p:sp>
        <p:pic>
          <p:nvPicPr>
            <p:cNvPr id="38" name="Group 61"/>
            <p:cNvPicPr>
              <a:picLocks noChangeArrowheads="1"/>
            </p:cNvPicPr>
            <p:nvPr/>
          </p:nvPicPr>
          <p:blipFill>
            <a:blip r:embed="rId8"/>
            <a:srcRect l="9317" t="17610" r="5589" b="22641"/>
            <a:stretch>
              <a:fillRect/>
            </a:stretch>
          </p:blipFill>
          <p:spPr bwMode="auto">
            <a:xfrm>
              <a:off x="5149" y="1880"/>
              <a:ext cx="165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Group 72"/>
            <p:cNvPicPr preferRelativeResize="0"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411" y="1863"/>
              <a:ext cx="146" cy="14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40" name="Oval 65"/>
            <p:cNvSpPr>
              <a:spLocks noChangeArrowheads="1"/>
            </p:cNvSpPr>
            <p:nvPr/>
          </p:nvSpPr>
          <p:spPr bwMode="auto">
            <a:xfrm>
              <a:off x="5313" y="1669"/>
              <a:ext cx="125" cy="124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" kern="0" dirty="0">
                <a:solidFill>
                  <a:sysClr val="windowText" lastClr="000000"/>
                </a:solidFill>
                <a:latin typeface="Arial" pitchFamily="-84" charset="0"/>
                <a:ea typeface="Arial" pitchFamily="-84" charset="0"/>
                <a:cs typeface="Arial" pitchFamily="-84" charset="0"/>
              </a:endParaRPr>
            </a:p>
          </p:txBody>
        </p:sp>
        <p:pic>
          <p:nvPicPr>
            <p:cNvPr id="41" name="Picture 59" descr="images"/>
            <p:cNvPicPr preferRelativeResize="0"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5339" y="1695"/>
              <a:ext cx="74" cy="7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42" name="Oval 84"/>
            <p:cNvSpPr>
              <a:spLocks noChangeArrowheads="1"/>
            </p:cNvSpPr>
            <p:nvPr/>
          </p:nvSpPr>
          <p:spPr bwMode="auto">
            <a:xfrm rot="7047594">
              <a:off x="5047" y="2100"/>
              <a:ext cx="126" cy="126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rot="10800000" vert="eaVert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" kern="0" dirty="0">
                <a:solidFill>
                  <a:sysClr val="windowText" lastClr="000000"/>
                </a:solidFill>
                <a:latin typeface="Arial" pitchFamily="-84" charset="0"/>
                <a:ea typeface="Arial" pitchFamily="-84" charset="0"/>
                <a:cs typeface="Arial" pitchFamily="-84" charset="0"/>
              </a:endParaRPr>
            </a:p>
          </p:txBody>
        </p:sp>
        <p:pic>
          <p:nvPicPr>
            <p:cNvPr id="44" name="Picture 49"/>
            <p:cNvPicPr>
              <a:picLocks noChangeAspect="1" noChangeArrowheads="1"/>
            </p:cNvPicPr>
            <p:nvPr/>
          </p:nvPicPr>
          <p:blipFill>
            <a:blip r:embed="rId11"/>
            <a:srcRect t="7936" r="-4906"/>
            <a:stretch>
              <a:fillRect/>
            </a:stretch>
          </p:blipFill>
          <p:spPr bwMode="gray">
            <a:xfrm>
              <a:off x="5073" y="2128"/>
              <a:ext cx="75" cy="7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45" name="Oval 80"/>
            <p:cNvSpPr>
              <a:spLocks noChangeArrowheads="1"/>
            </p:cNvSpPr>
            <p:nvPr/>
          </p:nvSpPr>
          <p:spPr bwMode="auto">
            <a:xfrm rot="3527166">
              <a:off x="5288" y="2099"/>
              <a:ext cx="126" cy="125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rot="10800000" vert="eaVert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" kern="0" dirty="0">
                <a:solidFill>
                  <a:sysClr val="windowText" lastClr="000000"/>
                </a:solidFill>
                <a:latin typeface="Arial" pitchFamily="-84" charset="0"/>
                <a:ea typeface="Arial" pitchFamily="-84" charset="0"/>
                <a:cs typeface="Arial" pitchFamily="-84" charset="0"/>
              </a:endParaRPr>
            </a:p>
          </p:txBody>
        </p:sp>
        <p:pic>
          <p:nvPicPr>
            <p:cNvPr id="46" name="Picture 78" descr="foursquare.png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5319" y="2118"/>
              <a:ext cx="76" cy="7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47" name="Oval 94"/>
            <p:cNvSpPr>
              <a:spLocks noChangeArrowheads="1"/>
            </p:cNvSpPr>
            <p:nvPr/>
          </p:nvSpPr>
          <p:spPr bwMode="auto">
            <a:xfrm rot="-7311632">
              <a:off x="5032" y="1655"/>
              <a:ext cx="125" cy="125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vert="eaVert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" kern="0" dirty="0">
                <a:solidFill>
                  <a:sysClr val="windowText" lastClr="000000"/>
                </a:solidFill>
                <a:latin typeface="Arial" pitchFamily="-84" charset="0"/>
                <a:ea typeface="Arial" pitchFamily="-84" charset="0"/>
                <a:cs typeface="Arial" pitchFamily="-84" charset="0"/>
              </a:endParaRPr>
            </a:p>
          </p:txBody>
        </p:sp>
        <p:pic>
          <p:nvPicPr>
            <p:cNvPr id="48" name="Picture 64"/>
            <p:cNvPicPr>
              <a:picLocks noChangeAspect="1"/>
            </p:cNvPicPr>
            <p:nvPr/>
          </p:nvPicPr>
          <p:blipFill>
            <a:blip r:embed="rId13"/>
            <a:srcRect l="8763" r="7355"/>
            <a:stretch>
              <a:fillRect/>
            </a:stretch>
          </p:blipFill>
          <p:spPr bwMode="auto">
            <a:xfrm>
              <a:off x="5054" y="1678"/>
              <a:ext cx="83" cy="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Oval 90"/>
            <p:cNvSpPr>
              <a:spLocks noChangeArrowheads="1"/>
            </p:cNvSpPr>
            <p:nvPr/>
          </p:nvSpPr>
          <p:spPr bwMode="auto">
            <a:xfrm rot="10800000">
              <a:off x="4905" y="1875"/>
              <a:ext cx="126" cy="126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" kern="0" dirty="0">
                <a:solidFill>
                  <a:sysClr val="windowText" lastClr="000000"/>
                </a:solidFill>
                <a:latin typeface="Arial" pitchFamily="-84" charset="0"/>
                <a:ea typeface="Arial" pitchFamily="-84" charset="0"/>
                <a:cs typeface="Arial" pitchFamily="-84" charset="0"/>
              </a:endParaRPr>
            </a:p>
          </p:txBody>
        </p:sp>
        <p:pic>
          <p:nvPicPr>
            <p:cNvPr id="50" name="Picture 88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4932" y="1902"/>
              <a:ext cx="70" cy="6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</p:grpSp>
      <p:sp>
        <p:nvSpPr>
          <p:cNvPr id="59" name="Rectangle 5"/>
          <p:cNvSpPr>
            <a:spLocks noChangeArrowheads="1"/>
          </p:cNvSpPr>
          <p:nvPr/>
        </p:nvSpPr>
        <p:spPr bwMode="auto">
          <a:xfrm>
            <a:off x="7742238" y="3858438"/>
            <a:ext cx="1123950" cy="969962"/>
          </a:xfrm>
          <a:prstGeom prst="roundRect">
            <a:avLst>
              <a:gd name="adj" fmla="val 9958"/>
            </a:avLst>
          </a:prstGeom>
          <a:noFill/>
          <a:ln w="12700" algn="ctr">
            <a:solidFill>
              <a:srgbClr val="3399FF"/>
            </a:solidFill>
            <a:round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kern="0" dirty="0">
              <a:solidFill>
                <a:sysClr val="windowText" lastClr="000000"/>
              </a:solidFill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  <p:sp>
        <p:nvSpPr>
          <p:cNvPr id="60" name="AutoShape 162"/>
          <p:cNvSpPr>
            <a:spLocks noChangeArrowheads="1"/>
          </p:cNvSpPr>
          <p:nvPr/>
        </p:nvSpPr>
        <p:spPr bwMode="auto">
          <a:xfrm>
            <a:off x="4337050" y="4180700"/>
            <a:ext cx="357188" cy="319088"/>
          </a:xfrm>
          <a:prstGeom prst="rightArrow">
            <a:avLst>
              <a:gd name="adj1" fmla="val 55556"/>
              <a:gd name="adj2" fmla="val 59297"/>
            </a:avLst>
          </a:prstGeom>
          <a:solidFill>
            <a:srgbClr val="33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auto" hangingPunct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defRPr/>
            </a:pPr>
            <a:endParaRPr lang="en-US" sz="1400" b="1" kern="0" dirty="0">
              <a:solidFill>
                <a:sysClr val="windowText" lastClr="000000"/>
              </a:solidFill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  <p:pic>
        <p:nvPicPr>
          <p:cNvPr id="61" name="Picture 7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446088" y="4079100"/>
            <a:ext cx="760412" cy="528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aphicFrame>
        <p:nvGraphicFramePr>
          <p:cNvPr id="62" name="Group 141"/>
          <p:cNvGraphicFramePr>
            <a:graphicFrameLocks noGrp="1"/>
          </p:cNvGraphicFramePr>
          <p:nvPr/>
        </p:nvGraphicFramePr>
        <p:xfrm>
          <a:off x="1779588" y="3534588"/>
          <a:ext cx="2527300" cy="1784923"/>
        </p:xfrm>
        <a:graphic>
          <a:graphicData uri="http://schemas.openxmlformats.org/drawingml/2006/table">
            <a:tbl>
              <a:tblPr/>
              <a:tblGrid>
                <a:gridCol w="1600200"/>
                <a:gridCol w="927100"/>
              </a:tblGrid>
              <a:tr h="5349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Arial" charset="0"/>
                          <a:ea typeface="Helvetica Neue Bold Condensed"/>
                          <a:cs typeface="Helvetica Neue Bold Condensed"/>
                        </a:rPr>
                        <a:t>Packaged Applications</a:t>
                      </a:r>
                    </a:p>
                  </a:txBody>
                  <a:tcPr marL="91567" marR="91567" marT="45784" marB="45784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4095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elvetica Neue Bold Condensed"/>
                        <a:cs typeface="Helvetica Neue Bold Condensed"/>
                      </a:endParaRPr>
                    </a:p>
                  </a:txBody>
                  <a:tcPr marL="91567" marR="91567" marT="45784" marB="45784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Arial" charset="0"/>
                          <a:ea typeface="Helvetica Neue Bold Condensed"/>
                          <a:cs typeface="Helvetica Neue Bold Condensed"/>
                        </a:rPr>
                        <a:t>Custom Development</a:t>
                      </a:r>
                    </a:p>
                  </a:txBody>
                  <a:tcPr marL="91567" marR="91567" marT="45784" marB="45784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elvetica Neue Bold Condensed"/>
                        <a:cs typeface="Helvetica Neue Bold Condensed"/>
                      </a:endParaRPr>
                    </a:p>
                  </a:txBody>
                  <a:tcPr marL="91567" marR="91567" marT="45784" marB="45784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Arial" charset="0"/>
                          <a:ea typeface="Helvetica Neue Bold Condensed"/>
                          <a:cs typeface="Helvetica Neue Bold Condensed"/>
                        </a:rPr>
                        <a:t>Long Project Planning and Development</a:t>
                      </a:r>
                    </a:p>
                  </a:txBody>
                  <a:tcPr marL="91567" marR="91567" marT="45784" marB="45784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elvetica Neue Bold Condensed"/>
                        <a:cs typeface="Helvetica Neue Bold Condensed"/>
                      </a:endParaRPr>
                    </a:p>
                  </a:txBody>
                  <a:tcPr marL="91567" marR="91567" marT="45784" marB="45784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3" name="Picture 40" descr="package.pn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3648075" y="3615550"/>
            <a:ext cx="3429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137" descr="preferences_system_windows_actions"/>
          <p:cNvPicPr>
            <a:picLocks noChangeAspect="1" noChangeArrowheads="1"/>
          </p:cNvPicPr>
          <p:nvPr/>
        </p:nvPicPr>
        <p:blipFill>
          <a:blip r:embed="rId17">
            <a:lum bright="-8000" contrast="26000"/>
          </a:blip>
          <a:srcRect t="8002"/>
          <a:stretch>
            <a:fillRect/>
          </a:stretch>
        </p:blipFill>
        <p:spPr bwMode="auto">
          <a:xfrm>
            <a:off x="3619500" y="4139425"/>
            <a:ext cx="412750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138" descr="clock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3627438" y="4726800"/>
            <a:ext cx="3714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147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002213" y="4772838"/>
            <a:ext cx="317500" cy="29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TextBox 98"/>
          <p:cNvSpPr>
            <a:spLocks noChangeArrowheads="1"/>
          </p:cNvSpPr>
          <p:nvPr/>
        </p:nvSpPr>
        <p:spPr bwMode="auto">
          <a:xfrm>
            <a:off x="3754438" y="2851963"/>
            <a:ext cx="1609725" cy="492125"/>
          </a:xfrm>
          <a:prstGeom prst="roundRect">
            <a:avLst>
              <a:gd name="adj" fmla="val 13870"/>
            </a:avLst>
          </a:prstGeom>
          <a:solidFill>
            <a:srgbClr val="D9D9D9"/>
          </a:solidFill>
          <a:ln w="9525">
            <a:noFill/>
            <a:round/>
            <a:headEnd/>
            <a:tailEnd/>
          </a:ln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srgbClr val="000000"/>
                </a:solidFill>
                <a:latin typeface="Arial" pitchFamily="-84" charset="0"/>
                <a:ea typeface="Helvetica Neue Black Condensed"/>
                <a:cs typeface="Helvetica Neue Black Condensed"/>
              </a:rPr>
              <a:t>Business</a:t>
            </a:r>
            <a:br>
              <a:rPr lang="en-US" sz="1600" b="1" kern="0" dirty="0">
                <a:solidFill>
                  <a:srgbClr val="000000"/>
                </a:solidFill>
                <a:latin typeface="Arial" pitchFamily="-84" charset="0"/>
                <a:ea typeface="Helvetica Neue Black Condensed"/>
                <a:cs typeface="Helvetica Neue Black Condensed"/>
              </a:rPr>
            </a:br>
            <a:r>
              <a:rPr lang="en-US" sz="1600" b="1" kern="0" dirty="0">
                <a:solidFill>
                  <a:srgbClr val="000000"/>
                </a:solidFill>
                <a:latin typeface="Arial" pitchFamily="-84" charset="0"/>
                <a:ea typeface="Helvetica Neue Black Condensed"/>
                <a:cs typeface="Helvetica Neue Black Condensed"/>
              </a:rPr>
              <a:t>Solutions</a:t>
            </a:r>
          </a:p>
        </p:txBody>
      </p:sp>
      <p:pic>
        <p:nvPicPr>
          <p:cNvPr id="68" name="Picture 61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4848225" y="3656825"/>
            <a:ext cx="6111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64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4972050" y="4148950"/>
            <a:ext cx="376238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Rectangle 5"/>
          <p:cNvSpPr>
            <a:spLocks noChangeArrowheads="1"/>
          </p:cNvSpPr>
          <p:nvPr/>
        </p:nvSpPr>
        <p:spPr bwMode="auto">
          <a:xfrm>
            <a:off x="265113" y="3858438"/>
            <a:ext cx="1123950" cy="969962"/>
          </a:xfrm>
          <a:prstGeom prst="roundRect">
            <a:avLst>
              <a:gd name="adj" fmla="val 9958"/>
            </a:avLst>
          </a:prstGeom>
          <a:noFill/>
          <a:ln w="12700" algn="ctr">
            <a:solidFill>
              <a:srgbClr val="B2B2B2"/>
            </a:solidFill>
            <a:round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kern="0" dirty="0">
              <a:solidFill>
                <a:sysClr val="windowText" lastClr="000000"/>
              </a:solidFill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1192" y="5451638"/>
            <a:ext cx="8583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en-US" sz="1600" b="1" dirty="0"/>
              <a:t>API Economy</a:t>
            </a:r>
            <a:r>
              <a:rPr lang="en-US" sz="1600" dirty="0"/>
              <a:t> is the commercial exchange of business functions, capabilities or competencies </a:t>
            </a:r>
            <a:r>
              <a:rPr lang="en-US" sz="1600" dirty="0" smtClean="0"/>
              <a:t>as </a:t>
            </a:r>
            <a:r>
              <a:rPr lang="en-US" sz="1600" dirty="0"/>
              <a:t>services using Web Application Programming Interfaces. </a:t>
            </a:r>
            <a:r>
              <a:rPr lang="en-US" sz="1600" dirty="0" smtClean="0"/>
              <a:t>  </a:t>
            </a:r>
          </a:p>
          <a:p>
            <a:r>
              <a:rPr lang="en-US" sz="1600" b="1" i="1" dirty="0">
                <a:solidFill>
                  <a:srgbClr val="0000FF"/>
                </a:solidFill>
              </a:rPr>
              <a:t> </a:t>
            </a:r>
            <a:r>
              <a:rPr lang="en-US" sz="1600" b="1" i="1" dirty="0" smtClean="0">
                <a:solidFill>
                  <a:srgbClr val="0000FF"/>
                </a:solidFill>
              </a:rPr>
              <a:t>                                                                        IBM </a:t>
            </a:r>
            <a:r>
              <a:rPr lang="en-US" sz="1600" b="1" i="1" dirty="0" err="1" smtClean="0">
                <a:solidFill>
                  <a:srgbClr val="0000FF"/>
                </a:solidFill>
              </a:rPr>
              <a:t>RedGuide</a:t>
            </a:r>
            <a:r>
              <a:rPr lang="en-US" sz="1600" b="1" i="1" dirty="0" smtClean="0">
                <a:solidFill>
                  <a:srgbClr val="0000FF"/>
                </a:solidFill>
              </a:rPr>
              <a:t>:  Power of the API Economy</a:t>
            </a:r>
            <a:endParaRPr lang="en-US" sz="16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35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889FB"/>
                </a:solidFill>
              </a:rPr>
              <a:t>Born on the cloud companies are often the proof points not the traditional incumbents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15"/>
          <p:cNvSpPr>
            <a:spLocks noChangeArrowheads="1"/>
          </p:cNvSpPr>
          <p:nvPr/>
        </p:nvSpPr>
        <p:spPr bwMode="auto">
          <a:xfrm>
            <a:off x="273050" y="4279729"/>
            <a:ext cx="2717800" cy="1858267"/>
          </a:xfrm>
          <a:prstGeom prst="roundRect">
            <a:avLst>
              <a:gd name="adj" fmla="val 18778"/>
            </a:avLst>
          </a:prstGeom>
          <a:solidFill>
            <a:srgbClr val="3399FF">
              <a:alpha val="50195"/>
            </a:srgbClr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sz="1400" b="1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£475 million in </a:t>
            </a:r>
          </a:p>
          <a:p>
            <a:r>
              <a:rPr lang="en-US" sz="1400" b="1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peer-to-peer loans,</a:t>
            </a:r>
          </a:p>
          <a:p>
            <a:r>
              <a:rPr lang="en-US" sz="1400" b="1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 </a:t>
            </a:r>
          </a:p>
          <a:p>
            <a:r>
              <a:rPr lang="en-US" sz="1400" b="1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£190 million of that </a:t>
            </a:r>
          </a:p>
          <a:p>
            <a:r>
              <a:rPr lang="en-US" sz="1400" b="1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was in 2013 </a:t>
            </a:r>
          </a:p>
        </p:txBody>
      </p:sp>
      <p:sp>
        <p:nvSpPr>
          <p:cNvPr id="5" name="AutoShape 13"/>
          <p:cNvSpPr>
            <a:spLocks noChangeArrowheads="1"/>
          </p:cNvSpPr>
          <p:nvPr/>
        </p:nvSpPr>
        <p:spPr bwMode="auto">
          <a:xfrm>
            <a:off x="273050" y="1567389"/>
            <a:ext cx="2717800" cy="4572930"/>
          </a:xfrm>
          <a:prstGeom prst="roundRect">
            <a:avLst>
              <a:gd name="adj" fmla="val 5931"/>
            </a:avLst>
          </a:prstGeom>
          <a:noFill/>
          <a:ln w="9525">
            <a:solidFill>
              <a:srgbClr val="B2B2B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235700" y="2539725"/>
            <a:ext cx="2565400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</a:pPr>
            <a:r>
              <a:rPr lang="en-US" sz="1400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Provides personal financial management service through internet and mobile.  </a:t>
            </a:r>
          </a:p>
        </p:txBody>
      </p:sp>
      <p:sp>
        <p:nvSpPr>
          <p:cNvPr id="7" name="AutoShape 19"/>
          <p:cNvSpPr>
            <a:spLocks noChangeArrowheads="1"/>
          </p:cNvSpPr>
          <p:nvPr/>
        </p:nvSpPr>
        <p:spPr bwMode="auto">
          <a:xfrm>
            <a:off x="3217863" y="1567389"/>
            <a:ext cx="2717800" cy="4555497"/>
          </a:xfrm>
          <a:prstGeom prst="roundRect">
            <a:avLst>
              <a:gd name="adj" fmla="val 5931"/>
            </a:avLst>
          </a:prstGeom>
          <a:noFill/>
          <a:ln w="9525">
            <a:solidFill>
              <a:srgbClr val="B2B2B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7889FB"/>
              </a:solidFill>
            </a:endParaRPr>
          </a:p>
        </p:txBody>
      </p:sp>
      <p:sp>
        <p:nvSpPr>
          <p:cNvPr id="8" name="AutoShape 22"/>
          <p:cNvSpPr>
            <a:spLocks noChangeArrowheads="1"/>
          </p:cNvSpPr>
          <p:nvPr/>
        </p:nvSpPr>
        <p:spPr bwMode="auto">
          <a:xfrm>
            <a:off x="6162675" y="1567389"/>
            <a:ext cx="2717800" cy="4555497"/>
          </a:xfrm>
          <a:prstGeom prst="roundRect">
            <a:avLst>
              <a:gd name="adj" fmla="val 5042"/>
            </a:avLst>
          </a:prstGeom>
          <a:noFill/>
          <a:ln w="9525">
            <a:solidFill>
              <a:srgbClr val="B2B2B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7889FB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317875" y="2539725"/>
            <a:ext cx="2565400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</a:pPr>
            <a:r>
              <a:rPr lang="en-US" sz="1400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Facilitates individuals and business to accept payments through internet and mobile </a:t>
            </a: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33388" y="2297837"/>
            <a:ext cx="248920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buClr>
                <a:srgbClr val="000000"/>
              </a:buClr>
              <a:buFont typeface="Wingdings" pitchFamily="-84" charset="2"/>
              <a:buNone/>
            </a:pPr>
            <a:r>
              <a:rPr lang="en-US" sz="1400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UK’s largest and most well known peeer-to-peer lending site</a:t>
            </a:r>
          </a:p>
          <a:p>
            <a:pPr eaLnBrk="0" hangingPunct="0">
              <a:lnSpc>
                <a:spcPct val="100000"/>
              </a:lnSpc>
              <a:buClr>
                <a:srgbClr val="000000"/>
              </a:buClr>
              <a:buFont typeface="Wingdings" pitchFamily="-84" charset="2"/>
              <a:buNone/>
            </a:pPr>
            <a:endParaRPr lang="en-US" sz="1400">
              <a:solidFill>
                <a:srgbClr val="000000"/>
              </a:solidFill>
              <a:ea typeface="Arial" pitchFamily="-84" charset="0"/>
              <a:cs typeface="Arial" pitchFamily="-84" charset="0"/>
            </a:endParaRPr>
          </a:p>
          <a:p>
            <a:pPr eaLnBrk="0" hangingPunct="0">
              <a:lnSpc>
                <a:spcPct val="100000"/>
              </a:lnSpc>
              <a:buClr>
                <a:srgbClr val="000000"/>
              </a:buClr>
              <a:buFont typeface="Wingdings" pitchFamily="-84" charset="2"/>
              <a:buNone/>
            </a:pPr>
            <a:r>
              <a:rPr lang="en-US" sz="1400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Launched in 2005</a:t>
            </a: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162675" y="4279729"/>
            <a:ext cx="2717800" cy="1888504"/>
          </a:xfrm>
          <a:prstGeom prst="roundRect">
            <a:avLst>
              <a:gd name="adj" fmla="val 15023"/>
            </a:avLst>
          </a:prstGeom>
          <a:solidFill>
            <a:srgbClr val="3399FF">
              <a:alpha val="50195"/>
            </a:srgbClr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sz="1400" b="1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 By signing up for the </a:t>
            </a:r>
          </a:p>
          <a:p>
            <a:r>
              <a:rPr lang="en-US" sz="1400" b="1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Mint.com’s service </a:t>
            </a:r>
          </a:p>
          <a:p>
            <a:r>
              <a:rPr lang="en-US" sz="1400" b="1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where available, one also </a:t>
            </a:r>
          </a:p>
          <a:p>
            <a:r>
              <a:rPr lang="en-US" sz="1400" b="1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gives access to their </a:t>
            </a:r>
          </a:p>
          <a:p>
            <a:r>
              <a:rPr lang="en-US" sz="1400" b="1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various accounts </a:t>
            </a:r>
          </a:p>
          <a:p>
            <a:r>
              <a:rPr lang="en-US" sz="1400" b="1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and thereby the </a:t>
            </a:r>
          </a:p>
          <a:p>
            <a:r>
              <a:rPr lang="en-US" sz="1400" b="1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data on how </a:t>
            </a:r>
          </a:p>
          <a:p>
            <a:r>
              <a:rPr lang="en-US" sz="1400" b="1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they spend their money </a:t>
            </a:r>
          </a:p>
          <a:p>
            <a:endParaRPr lang="en-US" sz="1400" b="1">
              <a:solidFill>
                <a:srgbClr val="000000"/>
              </a:solidFill>
              <a:ea typeface="Arial" pitchFamily="-84" charset="0"/>
              <a:cs typeface="Arial" pitchFamily="-84" charset="0"/>
            </a:endParaRPr>
          </a:p>
        </p:txBody>
      </p:sp>
      <p:sp>
        <p:nvSpPr>
          <p:cNvPr id="12" name="AutoShape 15"/>
          <p:cNvSpPr>
            <a:spLocks noChangeArrowheads="1"/>
          </p:cNvSpPr>
          <p:nvPr/>
        </p:nvSpPr>
        <p:spPr bwMode="auto">
          <a:xfrm>
            <a:off x="3222625" y="4281316"/>
            <a:ext cx="2717800" cy="1871799"/>
          </a:xfrm>
          <a:prstGeom prst="roundRect">
            <a:avLst>
              <a:gd name="adj" fmla="val 18778"/>
            </a:avLst>
          </a:prstGeom>
          <a:solidFill>
            <a:srgbClr val="3399FF">
              <a:alpha val="50195"/>
            </a:srgbClr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sz="1400" b="1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Enable frictionless </a:t>
            </a:r>
          </a:p>
          <a:p>
            <a:r>
              <a:rPr lang="en-US" sz="1400" b="1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payment transactions </a:t>
            </a:r>
          </a:p>
          <a:p>
            <a:r>
              <a:rPr lang="en-US" sz="1400" b="1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through a</a:t>
            </a:r>
          </a:p>
          <a:p>
            <a:r>
              <a:rPr lang="en-US" sz="1400" b="1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 feature rich API</a:t>
            </a:r>
          </a:p>
          <a:p>
            <a:endParaRPr lang="en-US" sz="1400" b="1">
              <a:solidFill>
                <a:srgbClr val="000000"/>
              </a:solidFill>
              <a:ea typeface="Arial" pitchFamily="-84" charset="0"/>
              <a:cs typeface="Arial" pitchFamily="-84" charset="0"/>
            </a:endParaRPr>
          </a:p>
          <a:p>
            <a:r>
              <a:rPr lang="en-US" sz="1400" b="1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Process over $1B USD in </a:t>
            </a:r>
          </a:p>
          <a:p>
            <a:r>
              <a:rPr lang="en-US" sz="1400" b="1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Payments since 2011 </a:t>
            </a:r>
          </a:p>
          <a:p>
            <a:r>
              <a:rPr lang="en-US" sz="1400" b="1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launch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6386513" y="1665815"/>
            <a:ext cx="22701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buClr>
                <a:srgbClr val="000000"/>
              </a:buClr>
              <a:buFont typeface="Wingdings" pitchFamily="-84" charset="2"/>
              <a:buNone/>
            </a:pPr>
            <a:r>
              <a:rPr lang="en-US" b="1" dirty="0" err="1">
                <a:solidFill>
                  <a:srgbClr val="000000"/>
                </a:solidFill>
                <a:ea typeface="Arial" pitchFamily="-84" charset="0"/>
                <a:cs typeface="Arial" pitchFamily="-84" charset="0"/>
              </a:rPr>
              <a:t>Mint.com</a:t>
            </a:r>
            <a:endParaRPr lang="en-US" b="1" dirty="0">
              <a:solidFill>
                <a:srgbClr val="000000"/>
              </a:solidFill>
              <a:ea typeface="Arial" pitchFamily="-84" charset="0"/>
              <a:cs typeface="Arial" pitchFamily="-8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533" y="1581685"/>
            <a:ext cx="661879" cy="6618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268" y="1702405"/>
            <a:ext cx="1022350" cy="5145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586" y="1944810"/>
            <a:ext cx="519171" cy="5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92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Passage to the 20</a:t>
            </a:r>
            <a:r>
              <a:rPr lang="en-US" baseline="30000" dirty="0" smtClean="0"/>
              <a:t>th</a:t>
            </a:r>
            <a:r>
              <a:rPr lang="en-US" dirty="0" smtClean="0"/>
              <a:t> Century:  Two Speed IT?  Bi-Modal IT?</a:t>
            </a:r>
            <a:endParaRPr lang="en-US" dirty="0"/>
          </a:p>
        </p:txBody>
      </p:sp>
      <p:pic>
        <p:nvPicPr>
          <p:cNvPr id="6" name="Content Placeholder 5" descr="Passage to 20th Century MachinesTehran_Hasanabad_Square_Car_Carriag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2" b="125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5031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and API Adoption Models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35196" y="6450655"/>
            <a:ext cx="429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Next Generation Portfolio Architecture and the API Economy</a:t>
            </a:r>
            <a:endParaRPr lang="en-US" sz="1200" dirty="0"/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371601" y="1371600"/>
            <a:ext cx="6096000" cy="2503271"/>
            <a:chOff x="652" y="723"/>
            <a:chExt cx="3536" cy="1772"/>
          </a:xfrm>
        </p:grpSpPr>
        <p:sp>
          <p:nvSpPr>
            <p:cNvPr id="5" name="Arc 51"/>
            <p:cNvSpPr>
              <a:spLocks/>
            </p:cNvSpPr>
            <p:nvPr/>
          </p:nvSpPr>
          <p:spPr bwMode="auto">
            <a:xfrm>
              <a:off x="2416" y="723"/>
              <a:ext cx="1772" cy="177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ECFF"/>
            </a:solidFill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Arc 52"/>
            <p:cNvSpPr>
              <a:spLocks/>
            </p:cNvSpPr>
            <p:nvPr/>
          </p:nvSpPr>
          <p:spPr bwMode="auto">
            <a:xfrm flipH="1">
              <a:off x="652" y="723"/>
              <a:ext cx="1772" cy="177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ECFF"/>
            </a:solidFill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" name="Group 62"/>
          <p:cNvGrpSpPr>
            <a:grpSpLocks/>
          </p:cNvGrpSpPr>
          <p:nvPr/>
        </p:nvGrpSpPr>
        <p:grpSpPr bwMode="auto">
          <a:xfrm>
            <a:off x="1371601" y="3865779"/>
            <a:ext cx="6096000" cy="2458821"/>
            <a:chOff x="660" y="2502"/>
            <a:chExt cx="3536" cy="1772"/>
          </a:xfrm>
        </p:grpSpPr>
        <p:sp>
          <p:nvSpPr>
            <p:cNvPr id="8" name="Arc 63"/>
            <p:cNvSpPr>
              <a:spLocks/>
            </p:cNvSpPr>
            <p:nvPr/>
          </p:nvSpPr>
          <p:spPr bwMode="auto">
            <a:xfrm flipV="1">
              <a:off x="2424" y="2502"/>
              <a:ext cx="1772" cy="177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CCCC"/>
            </a:solidFill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Arc 64"/>
            <p:cNvSpPr>
              <a:spLocks/>
            </p:cNvSpPr>
            <p:nvPr/>
          </p:nvSpPr>
          <p:spPr bwMode="auto">
            <a:xfrm flipH="1" flipV="1">
              <a:off x="660" y="2502"/>
              <a:ext cx="1772" cy="177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CCCC"/>
            </a:solidFill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 Box 87"/>
          <p:cNvSpPr txBox="1">
            <a:spLocks noChangeArrowheads="1"/>
          </p:cNvSpPr>
          <p:nvPr/>
        </p:nvSpPr>
        <p:spPr bwMode="auto">
          <a:xfrm>
            <a:off x="5638800" y="2438400"/>
            <a:ext cx="2286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ea typeface="MS PGothic" pitchFamily="34" charset="-128"/>
                <a:cs typeface="MS PGothic" pitchFamily="34" charset="-128"/>
              </a:rPr>
              <a:t>Business-as-a-Service / Built-on-the-Web Enterprise</a:t>
            </a:r>
            <a:endParaRPr lang="en-US" dirty="0"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11" name="Rectangle 116"/>
          <p:cNvSpPr>
            <a:spLocks noChangeArrowheads="1"/>
          </p:cNvSpPr>
          <p:nvPr/>
        </p:nvSpPr>
        <p:spPr bwMode="auto">
          <a:xfrm>
            <a:off x="141288" y="1295400"/>
            <a:ext cx="8775700" cy="51815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Oval 84"/>
          <p:cNvSpPr>
            <a:spLocks noChangeArrowheads="1"/>
          </p:cNvSpPr>
          <p:nvPr/>
        </p:nvSpPr>
        <p:spPr bwMode="auto">
          <a:xfrm>
            <a:off x="7010400" y="3657600"/>
            <a:ext cx="457200" cy="381000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 b="1" dirty="0">
                <a:ea typeface="MS PGothic" pitchFamily="34" charset="-128"/>
                <a:cs typeface="MS PGothic" pitchFamily="34" charset="-128"/>
              </a:rPr>
              <a:t>4</a:t>
            </a:r>
          </a:p>
        </p:txBody>
      </p:sp>
      <p:grpSp>
        <p:nvGrpSpPr>
          <p:cNvPr id="13" name="Group 53"/>
          <p:cNvGrpSpPr>
            <a:grpSpLocks/>
          </p:cNvGrpSpPr>
          <p:nvPr/>
        </p:nvGrpSpPr>
        <p:grpSpPr bwMode="auto">
          <a:xfrm>
            <a:off x="1447800" y="1600200"/>
            <a:ext cx="4191000" cy="2260293"/>
            <a:chOff x="652" y="1161"/>
            <a:chExt cx="2660" cy="1334"/>
          </a:xfrm>
        </p:grpSpPr>
        <p:sp>
          <p:nvSpPr>
            <p:cNvPr id="14" name="Arc 54"/>
            <p:cNvSpPr>
              <a:spLocks/>
            </p:cNvSpPr>
            <p:nvPr/>
          </p:nvSpPr>
          <p:spPr bwMode="auto">
            <a:xfrm>
              <a:off x="1978" y="1161"/>
              <a:ext cx="1334" cy="133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99CCFF"/>
            </a:solidFill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Arc 55"/>
            <p:cNvSpPr>
              <a:spLocks/>
            </p:cNvSpPr>
            <p:nvPr/>
          </p:nvSpPr>
          <p:spPr bwMode="auto">
            <a:xfrm flipH="1">
              <a:off x="652" y="1161"/>
              <a:ext cx="1334" cy="133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99CCFF"/>
            </a:solidFill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65"/>
          <p:cNvGrpSpPr>
            <a:grpSpLocks/>
          </p:cNvGrpSpPr>
          <p:nvPr/>
        </p:nvGrpSpPr>
        <p:grpSpPr bwMode="auto">
          <a:xfrm>
            <a:off x="1447800" y="3851402"/>
            <a:ext cx="4191000" cy="2168398"/>
            <a:chOff x="660" y="2502"/>
            <a:chExt cx="2660" cy="1334"/>
          </a:xfrm>
        </p:grpSpPr>
        <p:sp>
          <p:nvSpPr>
            <p:cNvPr id="17" name="Arc 66"/>
            <p:cNvSpPr>
              <a:spLocks/>
            </p:cNvSpPr>
            <p:nvPr/>
          </p:nvSpPr>
          <p:spPr bwMode="auto">
            <a:xfrm flipV="1">
              <a:off x="1986" y="2502"/>
              <a:ext cx="1334" cy="133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99CC"/>
            </a:solidFill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Arc 67"/>
            <p:cNvSpPr>
              <a:spLocks/>
            </p:cNvSpPr>
            <p:nvPr/>
          </p:nvSpPr>
          <p:spPr bwMode="auto">
            <a:xfrm flipH="1" flipV="1">
              <a:off x="660" y="2502"/>
              <a:ext cx="1334" cy="133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99CC"/>
            </a:solidFill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47800" y="2057400"/>
            <a:ext cx="3276600" cy="3581400"/>
            <a:chOff x="1371600" y="2057400"/>
            <a:chExt cx="3276600" cy="3581400"/>
          </a:xfrm>
        </p:grpSpPr>
        <p:grpSp>
          <p:nvGrpSpPr>
            <p:cNvPr id="20" name="Group 56"/>
            <p:cNvGrpSpPr>
              <a:grpSpLocks/>
            </p:cNvGrpSpPr>
            <p:nvPr/>
          </p:nvGrpSpPr>
          <p:grpSpPr bwMode="auto">
            <a:xfrm>
              <a:off x="1371600" y="2057400"/>
              <a:ext cx="3276600" cy="1860297"/>
              <a:chOff x="652" y="1608"/>
              <a:chExt cx="1764" cy="887"/>
            </a:xfrm>
          </p:grpSpPr>
          <p:sp>
            <p:nvSpPr>
              <p:cNvPr id="24" name="Arc 57"/>
              <p:cNvSpPr>
                <a:spLocks/>
              </p:cNvSpPr>
              <p:nvPr/>
            </p:nvSpPr>
            <p:spPr bwMode="auto">
              <a:xfrm>
                <a:off x="1530" y="1608"/>
                <a:ext cx="886" cy="88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66FF"/>
              </a:solidFill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Arc 58"/>
              <p:cNvSpPr>
                <a:spLocks/>
              </p:cNvSpPr>
              <p:nvPr/>
            </p:nvSpPr>
            <p:spPr bwMode="auto">
              <a:xfrm flipH="1">
                <a:off x="652" y="1608"/>
                <a:ext cx="886" cy="88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66FF"/>
              </a:solidFill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" name="Group 68"/>
            <p:cNvGrpSpPr>
              <a:grpSpLocks/>
            </p:cNvGrpSpPr>
            <p:nvPr/>
          </p:nvGrpSpPr>
          <p:grpSpPr bwMode="auto">
            <a:xfrm>
              <a:off x="1371600" y="3886200"/>
              <a:ext cx="3276600" cy="1752600"/>
              <a:chOff x="660" y="2502"/>
              <a:chExt cx="1764" cy="887"/>
            </a:xfrm>
          </p:grpSpPr>
          <p:sp>
            <p:nvSpPr>
              <p:cNvPr id="22" name="Arc 69"/>
              <p:cNvSpPr>
                <a:spLocks/>
              </p:cNvSpPr>
              <p:nvPr/>
            </p:nvSpPr>
            <p:spPr bwMode="auto">
              <a:xfrm flipV="1">
                <a:off x="1538" y="2502"/>
                <a:ext cx="886" cy="88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33CC"/>
              </a:solidFill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Arc 70"/>
              <p:cNvSpPr>
                <a:spLocks/>
              </p:cNvSpPr>
              <p:nvPr/>
            </p:nvSpPr>
            <p:spPr bwMode="auto">
              <a:xfrm flipH="1" flipV="1">
                <a:off x="660" y="2502"/>
                <a:ext cx="886" cy="88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33CC"/>
              </a:solidFill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1447800" y="2743200"/>
            <a:ext cx="2362200" cy="2263341"/>
            <a:chOff x="1371600" y="2754529"/>
            <a:chExt cx="2362200" cy="2263341"/>
          </a:xfrm>
        </p:grpSpPr>
        <p:grpSp>
          <p:nvGrpSpPr>
            <p:cNvPr id="27" name="Group 59"/>
            <p:cNvGrpSpPr>
              <a:grpSpLocks/>
            </p:cNvGrpSpPr>
            <p:nvPr/>
          </p:nvGrpSpPr>
          <p:grpSpPr bwMode="auto">
            <a:xfrm>
              <a:off x="1371600" y="2754529"/>
              <a:ext cx="2362200" cy="1131671"/>
              <a:chOff x="652" y="2050"/>
              <a:chExt cx="882" cy="445"/>
            </a:xfrm>
          </p:grpSpPr>
          <p:sp>
            <p:nvSpPr>
              <p:cNvPr id="32" name="Arc 60"/>
              <p:cNvSpPr>
                <a:spLocks/>
              </p:cNvSpPr>
              <p:nvPr/>
            </p:nvSpPr>
            <p:spPr bwMode="auto">
              <a:xfrm>
                <a:off x="1089" y="2050"/>
                <a:ext cx="445" cy="44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99"/>
              </a:solidFill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Arc 61"/>
              <p:cNvSpPr>
                <a:spLocks/>
              </p:cNvSpPr>
              <p:nvPr/>
            </p:nvSpPr>
            <p:spPr bwMode="auto">
              <a:xfrm flipH="1">
                <a:off x="652" y="2050"/>
                <a:ext cx="445" cy="44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99"/>
              </a:solidFill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8" name="Group 71"/>
            <p:cNvGrpSpPr>
              <a:grpSpLocks/>
            </p:cNvGrpSpPr>
            <p:nvPr/>
          </p:nvGrpSpPr>
          <p:grpSpPr bwMode="auto">
            <a:xfrm>
              <a:off x="1371600" y="3886200"/>
              <a:ext cx="2362198" cy="1131670"/>
              <a:chOff x="660" y="2502"/>
              <a:chExt cx="882" cy="445"/>
            </a:xfrm>
          </p:grpSpPr>
          <p:sp>
            <p:nvSpPr>
              <p:cNvPr id="30" name="Arc 72"/>
              <p:cNvSpPr>
                <a:spLocks/>
              </p:cNvSpPr>
              <p:nvPr/>
            </p:nvSpPr>
            <p:spPr bwMode="auto">
              <a:xfrm flipV="1">
                <a:off x="1097" y="2502"/>
                <a:ext cx="445" cy="44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800080"/>
              </a:solidFill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Arc 73"/>
              <p:cNvSpPr>
                <a:spLocks/>
              </p:cNvSpPr>
              <p:nvPr/>
            </p:nvSpPr>
            <p:spPr bwMode="auto">
              <a:xfrm flipH="1" flipV="1">
                <a:off x="660" y="2502"/>
                <a:ext cx="445" cy="44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800080"/>
              </a:solidFill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9" name="Oval 84"/>
            <p:cNvSpPr>
              <a:spLocks noChangeArrowheads="1"/>
            </p:cNvSpPr>
            <p:nvPr/>
          </p:nvSpPr>
          <p:spPr bwMode="auto">
            <a:xfrm>
              <a:off x="2286000" y="3657600"/>
              <a:ext cx="457200" cy="3810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00" b="1" dirty="0">
                  <a:ea typeface="MS PGothic" pitchFamily="34" charset="-128"/>
                  <a:cs typeface="MS PGothic" pitchFamily="34" charset="-128"/>
                </a:rPr>
                <a:t>1</a:t>
              </a:r>
            </a:p>
          </p:txBody>
        </p:sp>
      </p:grpSp>
      <p:sp>
        <p:nvSpPr>
          <p:cNvPr id="34" name="Oval 84"/>
          <p:cNvSpPr>
            <a:spLocks noChangeArrowheads="1"/>
          </p:cNvSpPr>
          <p:nvPr/>
        </p:nvSpPr>
        <p:spPr bwMode="auto">
          <a:xfrm>
            <a:off x="4114800" y="3657600"/>
            <a:ext cx="457200" cy="381000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 b="1" dirty="0">
                <a:ea typeface="MS PGothic" pitchFamily="34" charset="-128"/>
                <a:cs typeface="MS PGothic" pitchFamily="34" charset="-128"/>
              </a:rPr>
              <a:t>2</a:t>
            </a:r>
          </a:p>
        </p:txBody>
      </p:sp>
      <p:sp>
        <p:nvSpPr>
          <p:cNvPr id="35" name="Oval 84"/>
          <p:cNvSpPr>
            <a:spLocks noChangeArrowheads="1"/>
          </p:cNvSpPr>
          <p:nvPr/>
        </p:nvSpPr>
        <p:spPr bwMode="auto">
          <a:xfrm>
            <a:off x="5257800" y="3657600"/>
            <a:ext cx="457200" cy="381000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 b="1" dirty="0">
                <a:ea typeface="MS PGothic" pitchFamily="34" charset="-128"/>
                <a:cs typeface="MS PGothic" pitchFamily="34" charset="-128"/>
              </a:rPr>
              <a:t>3</a:t>
            </a:r>
          </a:p>
        </p:txBody>
      </p:sp>
      <p:sp>
        <p:nvSpPr>
          <p:cNvPr id="36" name="Text Box 85"/>
          <p:cNvSpPr txBox="1">
            <a:spLocks noChangeArrowheads="1"/>
          </p:cNvSpPr>
          <p:nvPr/>
        </p:nvSpPr>
        <p:spPr bwMode="auto">
          <a:xfrm>
            <a:off x="1447800" y="4114800"/>
            <a:ext cx="2286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a typeface="MS PGothic" pitchFamily="34" charset="-128"/>
                <a:cs typeface="MS PGothic" pitchFamily="34" charset="-128"/>
              </a:rPr>
              <a:t>API Discovery &amp; Experimentation</a:t>
            </a:r>
            <a:endParaRPr lang="en-US" dirty="0">
              <a:solidFill>
                <a:schemeClr val="bg1"/>
              </a:solidFill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37" name="Text Box 86"/>
          <p:cNvSpPr txBox="1">
            <a:spLocks noChangeArrowheads="1"/>
          </p:cNvSpPr>
          <p:nvPr/>
        </p:nvSpPr>
        <p:spPr bwMode="auto">
          <a:xfrm>
            <a:off x="3170651" y="2286000"/>
            <a:ext cx="170614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MS PGothic" pitchFamily="34" charset="-128"/>
                <a:cs typeface="MS PGothic" pitchFamily="34" charset="-128"/>
              </a:rPr>
              <a:t>Platform Selection &amp; Targeted Expansion</a:t>
            </a:r>
            <a:endParaRPr lang="en-US" dirty="0">
              <a:solidFill>
                <a:srgbClr val="000000"/>
              </a:solidFill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38" name="Text Box 88"/>
          <p:cNvSpPr txBox="1">
            <a:spLocks noChangeArrowheads="1"/>
          </p:cNvSpPr>
          <p:nvPr/>
        </p:nvSpPr>
        <p:spPr bwMode="auto">
          <a:xfrm>
            <a:off x="4724400" y="4267200"/>
            <a:ext cx="1464639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ea typeface="MS PGothic" pitchFamily="34" charset="-128"/>
                <a:cs typeface="MS PGothic" pitchFamily="34" charset="-128"/>
              </a:rPr>
              <a:t>“Re</a:t>
            </a:r>
            <a:r>
              <a:rPr lang="en-US" b="1" dirty="0" smtClean="0">
                <a:ea typeface="MS PGothic" pitchFamily="34" charset="-128"/>
                <a:cs typeface="MS PGothic" pitchFamily="34" charset="-128"/>
              </a:rPr>
              <a:t>-imagine” </a:t>
            </a:r>
            <a:r>
              <a:rPr lang="en-US" b="1" dirty="0">
                <a:ea typeface="MS PGothic" pitchFamily="34" charset="-128"/>
                <a:cs typeface="MS PGothic" pitchFamily="34" charset="-128"/>
              </a:rPr>
              <a:t>of </a:t>
            </a:r>
            <a:r>
              <a:rPr lang="en-US" b="1" dirty="0" smtClean="0">
                <a:ea typeface="MS PGothic" pitchFamily="34" charset="-128"/>
                <a:cs typeface="MS PGothic" pitchFamily="34" charset="-128"/>
              </a:rPr>
              <a:t>Core Business </a:t>
            </a:r>
            <a:r>
              <a:rPr lang="en-US" b="1" dirty="0" err="1" smtClean="0">
                <a:ea typeface="MS PGothic" pitchFamily="34" charset="-128"/>
                <a:cs typeface="MS PGothic" pitchFamily="34" charset="-128"/>
              </a:rPr>
              <a:t>Proceeses</a:t>
            </a:r>
            <a:endParaRPr lang="en-US" dirty="0">
              <a:ea typeface="MS PGothic" pitchFamily="34" charset="-128"/>
              <a:cs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8814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Generation Portfolio Architecture 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35196" y="6450655"/>
            <a:ext cx="429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Next Generation Portfolio Architecture and the API Economy</a:t>
            </a:r>
            <a:endParaRPr lang="en-US" sz="1200" dirty="0"/>
          </a:p>
        </p:txBody>
      </p:sp>
      <p:grpSp>
        <p:nvGrpSpPr>
          <p:cNvPr id="4" name="Round Diagonal Corner Rectangle 16"/>
          <p:cNvGrpSpPr>
            <a:grpSpLocks/>
          </p:cNvGrpSpPr>
          <p:nvPr/>
        </p:nvGrpSpPr>
        <p:grpSpPr bwMode="auto">
          <a:xfrm>
            <a:off x="171450" y="3041650"/>
            <a:ext cx="4241800" cy="2520950"/>
            <a:chOff x="108" y="1997"/>
            <a:chExt cx="2672" cy="1501"/>
          </a:xfrm>
        </p:grpSpPr>
        <p:pic>
          <p:nvPicPr>
            <p:cNvPr id="5" name="Round Diagonal Corner Rectangle 16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8" y="1997"/>
              <a:ext cx="2672" cy="15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234" y="2089"/>
              <a:ext cx="2450" cy="1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 pitchFamily="-1" charset="0"/>
              </a:endParaRPr>
            </a:p>
          </p:txBody>
        </p:sp>
      </p:grpSp>
      <p:grpSp>
        <p:nvGrpSpPr>
          <p:cNvPr id="7" name="Round Diagonal Corner Rectangle 17"/>
          <p:cNvGrpSpPr>
            <a:grpSpLocks/>
          </p:cNvGrpSpPr>
          <p:nvPr/>
        </p:nvGrpSpPr>
        <p:grpSpPr bwMode="auto">
          <a:xfrm>
            <a:off x="4632325" y="2997200"/>
            <a:ext cx="4237038" cy="2582863"/>
            <a:chOff x="2918" y="1974"/>
            <a:chExt cx="2669" cy="1501"/>
          </a:xfrm>
        </p:grpSpPr>
        <p:pic>
          <p:nvPicPr>
            <p:cNvPr id="8" name="Round Diagonal Corner Rectangle 17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918" y="1974"/>
              <a:ext cx="2669" cy="15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3045" y="2067"/>
              <a:ext cx="2450" cy="1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5" tIns="45718" rIns="91435" bIns="45718"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 pitchFamily="-1" charset="0"/>
              </a:endParaRPr>
            </a:p>
          </p:txBody>
        </p:sp>
      </p:grp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725695" y="1272224"/>
            <a:ext cx="3924135" cy="1745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3A476C">
                <a:alpha val="74997"/>
              </a:srgbClr>
            </a:prstShdw>
          </a:effectLst>
        </p:spPr>
        <p:txBody>
          <a:bodyPr wrap="none" lIns="82542" tIns="41271" rIns="82542" bIns="41271">
            <a:prstTxWarp prst="textNoShape">
              <a:avLst/>
            </a:prstTxWarp>
            <a:spAutoFit/>
          </a:bodyPr>
          <a:lstStyle/>
          <a:p>
            <a:pPr defTabSz="1012825" fontAlgn="auto">
              <a:spcBef>
                <a:spcPts val="0"/>
              </a:spcBef>
              <a:spcAft>
                <a:spcPts val="0"/>
              </a:spcAft>
              <a:buClr>
                <a:srgbClr val="71BFC5"/>
              </a:buClr>
              <a:buFont typeface="Wingdings" pitchFamily="-84" charset="2"/>
              <a:buNone/>
              <a:defRPr/>
            </a:pPr>
            <a:r>
              <a:rPr lang="en-US" b="1" kern="0" dirty="0" smtClean="0">
                <a:solidFill>
                  <a:srgbClr val="3366FF"/>
                </a:solidFill>
                <a:latin typeface="Calibri" pitchFamily="-84" charset="0"/>
                <a:ea typeface="Calibri" pitchFamily="-84" charset="0"/>
                <a:cs typeface="Calibri" pitchFamily="-84" charset="0"/>
              </a:rPr>
              <a:t>Next Generation Architecture</a:t>
            </a:r>
            <a:endParaRPr lang="en-US" b="1" kern="0" dirty="0">
              <a:solidFill>
                <a:srgbClr val="3366FF"/>
              </a:solidFill>
              <a:latin typeface="Calibri" pitchFamily="-84" charset="0"/>
              <a:ea typeface="Calibri" pitchFamily="-84" charset="0"/>
              <a:cs typeface="Calibri" pitchFamily="-84" charset="0"/>
            </a:endParaRPr>
          </a:p>
          <a:p>
            <a:pPr marL="688975" lvl="1" indent="-231775" defTabSz="1012825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itchFamily="-84" charset="2"/>
              <a:buChar char="§"/>
              <a:defRPr/>
            </a:pPr>
            <a:r>
              <a:rPr lang="en-US" b="1" kern="0" dirty="0">
                <a:solidFill>
                  <a:srgbClr val="3366FF"/>
                </a:solidFill>
                <a:latin typeface="Calibri" pitchFamily="-84" charset="0"/>
                <a:ea typeface="Calibri" pitchFamily="-84" charset="0"/>
                <a:cs typeface="Calibri" pitchFamily="-84" charset="0"/>
              </a:rPr>
              <a:t>Focus on Agility and Rapid Scale</a:t>
            </a:r>
          </a:p>
          <a:p>
            <a:pPr marL="688975" lvl="1" indent="-231775" defTabSz="1012825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itchFamily="-84" charset="2"/>
              <a:buChar char="§"/>
              <a:defRPr/>
            </a:pPr>
            <a:r>
              <a:rPr lang="en-US" kern="0" dirty="0">
                <a:solidFill>
                  <a:srgbClr val="3366FF"/>
                </a:solidFill>
                <a:latin typeface="Calibri" pitchFamily="-84" charset="0"/>
                <a:ea typeface="Calibri" pitchFamily="-84" charset="0"/>
                <a:cs typeface="Calibri" pitchFamily="-84" charset="0"/>
              </a:rPr>
              <a:t>Workload mobility</a:t>
            </a:r>
          </a:p>
          <a:p>
            <a:pPr marL="688975" lvl="1" indent="-231775" defTabSz="1012825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itchFamily="-84" charset="2"/>
              <a:buChar char="§"/>
              <a:defRPr/>
            </a:pPr>
            <a:r>
              <a:rPr lang="en-US" kern="0" dirty="0">
                <a:solidFill>
                  <a:srgbClr val="3366FF"/>
                </a:solidFill>
                <a:latin typeface="Calibri" pitchFamily="-84" charset="0"/>
                <a:ea typeface="Calibri" pitchFamily="-84" charset="0"/>
                <a:cs typeface="Calibri" pitchFamily="-84" charset="0"/>
              </a:rPr>
              <a:t>Homogeneous standardization </a:t>
            </a:r>
          </a:p>
          <a:p>
            <a:pPr marL="688975" lvl="1" indent="-231775" defTabSz="1012825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itchFamily="-84" charset="2"/>
              <a:buChar char="§"/>
              <a:defRPr/>
            </a:pPr>
            <a:r>
              <a:rPr lang="en-US" b="1" kern="0" dirty="0">
                <a:solidFill>
                  <a:srgbClr val="3366FF"/>
                </a:solidFill>
                <a:latin typeface="Calibri" pitchFamily="-84" charset="0"/>
                <a:ea typeface="Calibri" pitchFamily="-84" charset="0"/>
                <a:cs typeface="Calibri" pitchFamily="-84" charset="0"/>
              </a:rPr>
              <a:t>Management simplicity </a:t>
            </a:r>
          </a:p>
          <a:p>
            <a:pPr defTabSz="1012825" fontAlgn="auto">
              <a:spcBef>
                <a:spcPts val="0"/>
              </a:spcBef>
              <a:spcAft>
                <a:spcPts val="0"/>
              </a:spcAft>
              <a:buClr>
                <a:srgbClr val="71BFC5"/>
              </a:buClr>
              <a:buFont typeface="Wingdings" pitchFamily="-84" charset="2"/>
              <a:buNone/>
              <a:defRPr/>
            </a:pPr>
            <a:endParaRPr lang="en-US" b="1" kern="0" dirty="0">
              <a:solidFill>
                <a:srgbClr val="3366FF"/>
              </a:solidFill>
              <a:latin typeface="Calibri" pitchFamily="-84" charset="0"/>
              <a:ea typeface="Calibri" pitchFamily="-84" charset="0"/>
              <a:cs typeface="Calibri" pitchFamily="-84" charset="0"/>
            </a:endParaRPr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4968875" y="3136729"/>
            <a:ext cx="3287713" cy="2308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marL="174625" indent="-174625">
              <a:buClr>
                <a:srgbClr val="000080"/>
              </a:buClr>
              <a:buFont typeface="Wingdings" pitchFamily="-1" charset="2"/>
              <a:buChar char="§"/>
            </a:pPr>
            <a:r>
              <a:rPr lang="en-US" sz="1600" b="1" i="1" dirty="0">
                <a:solidFill>
                  <a:srgbClr val="000080"/>
                </a:solidFill>
                <a:latin typeface="Calibri" pitchFamily="-1" charset="0"/>
                <a:ea typeface="Calibri" pitchFamily="-1" charset="0"/>
                <a:cs typeface="Calibri" pitchFamily="-1" charset="0"/>
              </a:rPr>
              <a:t>Social, Mobile, User Interface</a:t>
            </a:r>
          </a:p>
          <a:p>
            <a:pPr marL="174625" indent="-174625">
              <a:buClr>
                <a:srgbClr val="000080"/>
              </a:buClr>
              <a:buFont typeface="Wingdings" pitchFamily="-1" charset="2"/>
              <a:buChar char="§"/>
            </a:pPr>
            <a:r>
              <a:rPr lang="en-US" sz="1600" b="1" i="1" dirty="0">
                <a:solidFill>
                  <a:srgbClr val="000080"/>
                </a:solidFill>
                <a:latin typeface="Calibri" pitchFamily="-1" charset="0"/>
                <a:ea typeface="Calibri" pitchFamily="-1" charset="0"/>
                <a:cs typeface="Calibri" pitchFamily="-1" charset="0"/>
              </a:rPr>
              <a:t>Parallel Application Model </a:t>
            </a:r>
          </a:p>
          <a:p>
            <a:pPr marL="514350" lvl="1" indent="-176213">
              <a:buClr>
                <a:srgbClr val="000080"/>
              </a:buClr>
              <a:buFont typeface="Calibri" pitchFamily="-1" charset="0"/>
              <a:buChar char="–"/>
            </a:pPr>
            <a:r>
              <a:rPr lang="en-US" sz="1600" i="1" dirty="0">
                <a:solidFill>
                  <a:srgbClr val="000080"/>
                </a:solidFill>
                <a:latin typeface="Calibri" pitchFamily="-1" charset="0"/>
                <a:ea typeface="Calibri" pitchFamily="-1" charset="0"/>
                <a:cs typeface="Calibri" pitchFamily="-1" charset="0"/>
              </a:rPr>
              <a:t>Desire for Homogeneity </a:t>
            </a:r>
          </a:p>
          <a:p>
            <a:pPr marL="174625" indent="-174625">
              <a:buClr>
                <a:srgbClr val="000080"/>
              </a:buClr>
              <a:buFont typeface="Wingdings" pitchFamily="-1" charset="2"/>
              <a:buChar char="§"/>
            </a:pPr>
            <a:r>
              <a:rPr lang="en-US" sz="1600" b="1" i="1" dirty="0">
                <a:solidFill>
                  <a:srgbClr val="000080"/>
                </a:solidFill>
                <a:latin typeface="Calibri" pitchFamily="-1" charset="0"/>
                <a:ea typeface="Calibri" pitchFamily="-1" charset="0"/>
                <a:cs typeface="Calibri" pitchFamily="-1" charset="0"/>
              </a:rPr>
              <a:t>Shared Infrastructure</a:t>
            </a:r>
          </a:p>
          <a:p>
            <a:pPr marL="174625" indent="-174625">
              <a:buClr>
                <a:srgbClr val="000080"/>
              </a:buClr>
              <a:buFont typeface="Wingdings" pitchFamily="-1" charset="2"/>
              <a:buChar char="§"/>
            </a:pPr>
            <a:r>
              <a:rPr lang="en-US" sz="1600" b="1" i="1" dirty="0">
                <a:solidFill>
                  <a:srgbClr val="000080"/>
                </a:solidFill>
                <a:latin typeface="Calibri" pitchFamily="-1" charset="0"/>
                <a:ea typeface="Calibri" pitchFamily="-1" charset="0"/>
                <a:cs typeface="Calibri" pitchFamily="-1" charset="0"/>
              </a:rPr>
              <a:t>Infrastructure Attributes</a:t>
            </a:r>
          </a:p>
          <a:p>
            <a:pPr marL="514350" lvl="1" indent="-176213">
              <a:buClr>
                <a:srgbClr val="000080"/>
              </a:buClr>
              <a:buFont typeface="Calibri" pitchFamily="-1" charset="0"/>
              <a:buChar char="–"/>
            </a:pPr>
            <a:r>
              <a:rPr lang="en-US" sz="1600" i="1" dirty="0">
                <a:solidFill>
                  <a:srgbClr val="000080"/>
                </a:solidFill>
                <a:latin typeface="Calibri" pitchFamily="-1" charset="0"/>
                <a:ea typeface="Calibri" pitchFamily="-1" charset="0"/>
                <a:cs typeface="Calibri" pitchFamily="-1" charset="0"/>
              </a:rPr>
              <a:t>Services Availability</a:t>
            </a:r>
          </a:p>
          <a:p>
            <a:pPr marL="514350" lvl="1" indent="-176213">
              <a:buClr>
                <a:srgbClr val="000080"/>
              </a:buClr>
              <a:buFont typeface="Calibri" pitchFamily="-1" charset="0"/>
              <a:buChar char="–"/>
            </a:pPr>
            <a:r>
              <a:rPr lang="en-US" sz="1600" i="1" dirty="0">
                <a:solidFill>
                  <a:srgbClr val="000080"/>
                </a:solidFill>
                <a:latin typeface="Calibri" pitchFamily="-1" charset="0"/>
                <a:ea typeface="Calibri" pitchFamily="-1" charset="0"/>
                <a:cs typeface="Calibri" pitchFamily="-1" charset="0"/>
              </a:rPr>
              <a:t>Eventual Consistency</a:t>
            </a:r>
          </a:p>
          <a:p>
            <a:pPr marL="514350" lvl="1" indent="-176213">
              <a:buClr>
                <a:srgbClr val="000080"/>
              </a:buClr>
              <a:buFont typeface="Calibri" pitchFamily="-1" charset="0"/>
              <a:buChar char="–"/>
            </a:pPr>
            <a:r>
              <a:rPr lang="en-US" sz="1600" i="1" dirty="0">
                <a:solidFill>
                  <a:srgbClr val="000080"/>
                </a:solidFill>
                <a:latin typeface="Calibri" pitchFamily="-1" charset="0"/>
                <a:ea typeface="Calibri" pitchFamily="-1" charset="0"/>
                <a:cs typeface="Calibri" pitchFamily="-1" charset="0"/>
              </a:rPr>
              <a:t>Recovery-oriented Computing</a:t>
            </a:r>
          </a:p>
          <a:p>
            <a:pPr marL="174625" indent="-174625">
              <a:buClr>
                <a:srgbClr val="000080"/>
              </a:buClr>
              <a:buFont typeface="Wingdings" pitchFamily="-1" charset="2"/>
              <a:buChar char="§"/>
            </a:pPr>
            <a:r>
              <a:rPr lang="en-US" sz="1600" b="1" i="1" dirty="0">
                <a:solidFill>
                  <a:srgbClr val="000080"/>
                </a:solidFill>
                <a:latin typeface="Calibri" pitchFamily="-1" charset="0"/>
                <a:ea typeface="Calibri" pitchFamily="-1" charset="0"/>
                <a:cs typeface="Calibri" pitchFamily="-1" charset="0"/>
              </a:rPr>
              <a:t>Pay as You Go Capacity</a:t>
            </a:r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400050" y="3178004"/>
            <a:ext cx="3914775" cy="2308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marL="174625" indent="-174625">
              <a:buClr>
                <a:schemeClr val="tx2"/>
              </a:buClr>
              <a:buFont typeface="Wingdings" pitchFamily="-1" charset="2"/>
              <a:buChar char="§"/>
            </a:pPr>
            <a:r>
              <a:rPr lang="en-US" sz="1600" b="1" i="1" dirty="0">
                <a:solidFill>
                  <a:srgbClr val="000080"/>
                </a:solidFill>
                <a:latin typeface="Calibri" pitchFamily="-1" charset="0"/>
                <a:ea typeface="Calibri" pitchFamily="-1" charset="0"/>
                <a:cs typeface="Calibri" pitchFamily="-1" charset="0"/>
              </a:rPr>
              <a:t>Core Data and Transactions</a:t>
            </a:r>
          </a:p>
          <a:p>
            <a:pPr marL="174625" indent="-174625">
              <a:buClr>
                <a:schemeClr val="tx2"/>
              </a:buClr>
              <a:buFont typeface="Wingdings" pitchFamily="-1" charset="2"/>
              <a:buChar char="§"/>
            </a:pPr>
            <a:r>
              <a:rPr lang="en-US" sz="1600" b="1" i="1" dirty="0">
                <a:solidFill>
                  <a:srgbClr val="000080"/>
                </a:solidFill>
                <a:latin typeface="Calibri" pitchFamily="-1" charset="0"/>
                <a:ea typeface="Calibri" pitchFamily="-1" charset="0"/>
                <a:cs typeface="Calibri" pitchFamily="-1" charset="0"/>
              </a:rPr>
              <a:t>Applications Drive Infrastructu</a:t>
            </a:r>
            <a:r>
              <a:rPr lang="en-US" sz="1400" i="1" dirty="0">
                <a:solidFill>
                  <a:srgbClr val="000080"/>
                </a:solidFill>
                <a:latin typeface="Calibri" pitchFamily="-1" charset="0"/>
                <a:ea typeface="Calibri" pitchFamily="-1" charset="0"/>
                <a:cs typeface="Calibri" pitchFamily="-1" charset="0"/>
              </a:rPr>
              <a:t>re</a:t>
            </a:r>
          </a:p>
          <a:p>
            <a:pPr marL="514350" lvl="1" indent="-176213">
              <a:buClr>
                <a:schemeClr val="tx2"/>
              </a:buClr>
              <a:buFont typeface="Calibri" pitchFamily="-1" charset="0"/>
              <a:buChar char="–"/>
            </a:pPr>
            <a:r>
              <a:rPr lang="en-US" sz="1600" i="1" dirty="0">
                <a:solidFill>
                  <a:srgbClr val="000080"/>
                </a:solidFill>
                <a:latin typeface="Calibri" pitchFamily="-1" charset="0"/>
                <a:ea typeface="Calibri" pitchFamily="-1" charset="0"/>
                <a:cs typeface="Calibri" pitchFamily="-1" charset="0"/>
              </a:rPr>
              <a:t>Need for Heterogeneity</a:t>
            </a:r>
          </a:p>
          <a:p>
            <a:pPr marL="174625" indent="-174625">
              <a:buClr>
                <a:schemeClr val="tx2"/>
              </a:buClr>
              <a:buFont typeface="Wingdings" pitchFamily="-1" charset="2"/>
              <a:buChar char="§"/>
            </a:pPr>
            <a:r>
              <a:rPr lang="en-US" sz="1600" b="1" i="1" dirty="0">
                <a:solidFill>
                  <a:srgbClr val="000080"/>
                </a:solidFill>
                <a:latin typeface="Calibri" pitchFamily="-1" charset="0"/>
                <a:ea typeface="Calibri" pitchFamily="-1" charset="0"/>
                <a:cs typeface="Calibri" pitchFamily="-1" charset="0"/>
              </a:rPr>
              <a:t>Dedicated Infrastructure Typically</a:t>
            </a:r>
          </a:p>
          <a:p>
            <a:pPr marL="174625" indent="-174625">
              <a:buClr>
                <a:schemeClr val="tx2"/>
              </a:buClr>
              <a:buFont typeface="Wingdings" pitchFamily="-1" charset="2"/>
              <a:buChar char="§"/>
            </a:pPr>
            <a:r>
              <a:rPr lang="en-US" sz="1600" b="1" i="1" dirty="0">
                <a:solidFill>
                  <a:srgbClr val="000080"/>
                </a:solidFill>
                <a:latin typeface="Calibri" pitchFamily="-1" charset="0"/>
                <a:ea typeface="Calibri" pitchFamily="-1" charset="0"/>
                <a:cs typeface="Calibri" pitchFamily="-1" charset="0"/>
              </a:rPr>
              <a:t>IT Infrastructure Attribute</a:t>
            </a:r>
            <a:r>
              <a:rPr lang="en-US" sz="1400" i="1" dirty="0">
                <a:solidFill>
                  <a:srgbClr val="000080"/>
                </a:solidFill>
                <a:latin typeface="Calibri" pitchFamily="-1" charset="0"/>
                <a:ea typeface="Calibri" pitchFamily="-1" charset="0"/>
                <a:cs typeface="Calibri" pitchFamily="-1" charset="0"/>
              </a:rPr>
              <a:t>s</a:t>
            </a:r>
          </a:p>
          <a:p>
            <a:pPr marL="514350" lvl="1" indent="-176213">
              <a:buClr>
                <a:schemeClr val="tx2"/>
              </a:buClr>
              <a:buFont typeface="Calibri" pitchFamily="-1" charset="0"/>
              <a:buChar char="–"/>
            </a:pPr>
            <a:r>
              <a:rPr lang="en-US" sz="1600" i="1" dirty="0">
                <a:solidFill>
                  <a:srgbClr val="000080"/>
                </a:solidFill>
                <a:latin typeface="Calibri" pitchFamily="-1" charset="0"/>
                <a:ea typeface="Calibri" pitchFamily="-1" charset="0"/>
                <a:cs typeface="Calibri" pitchFamily="-1" charset="0"/>
              </a:rPr>
              <a:t>Transactional Integrity</a:t>
            </a:r>
          </a:p>
          <a:p>
            <a:pPr marL="514350" lvl="1" indent="-176213">
              <a:buClr>
                <a:schemeClr val="tx2"/>
              </a:buClr>
              <a:buFont typeface="Calibri" pitchFamily="-1" charset="0"/>
              <a:buChar char="–"/>
            </a:pPr>
            <a:r>
              <a:rPr lang="en-US" sz="1600" i="1" dirty="0">
                <a:solidFill>
                  <a:srgbClr val="000080"/>
                </a:solidFill>
                <a:latin typeface="Calibri" pitchFamily="-1" charset="0"/>
                <a:ea typeface="Calibri" pitchFamily="-1" charset="0"/>
                <a:cs typeface="Calibri" pitchFamily="-1" charset="0"/>
              </a:rPr>
              <a:t>Continuous Availability</a:t>
            </a:r>
          </a:p>
          <a:p>
            <a:pPr marL="514350" lvl="1" indent="-176213">
              <a:buClr>
                <a:schemeClr val="tx2"/>
              </a:buClr>
              <a:buFont typeface="Calibri" pitchFamily="-1" charset="0"/>
              <a:buChar char="–"/>
            </a:pPr>
            <a:r>
              <a:rPr lang="en-US" sz="1600" i="1" dirty="0">
                <a:solidFill>
                  <a:srgbClr val="000080"/>
                </a:solidFill>
                <a:latin typeface="Calibri" pitchFamily="-1" charset="0"/>
                <a:ea typeface="Calibri" pitchFamily="-1" charset="0"/>
                <a:cs typeface="Calibri" pitchFamily="-1" charset="0"/>
              </a:rPr>
              <a:t>Extreme QoS and Data Protection</a:t>
            </a:r>
          </a:p>
          <a:p>
            <a:pPr marL="174625" indent="-174625">
              <a:buClr>
                <a:schemeClr val="tx2"/>
              </a:buClr>
              <a:buFont typeface="Wingdings" pitchFamily="-1" charset="2"/>
              <a:buChar char="§"/>
            </a:pPr>
            <a:r>
              <a:rPr lang="en-US" sz="1600" b="1" i="1" dirty="0">
                <a:solidFill>
                  <a:srgbClr val="000080"/>
                </a:solidFill>
                <a:latin typeface="Calibri" pitchFamily="-1" charset="0"/>
                <a:ea typeface="Calibri" pitchFamily="-1" charset="0"/>
                <a:cs typeface="Calibri" pitchFamily="-1" charset="0"/>
              </a:rPr>
              <a:t>Pre-allocated Capacity</a:t>
            </a:r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157163" y="5622925"/>
            <a:ext cx="22479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sz="1400" b="1" dirty="0">
                <a:solidFill>
                  <a:srgbClr val="2F2B20"/>
                </a:solidFill>
                <a:latin typeface="Calibri" pitchFamily="-1" charset="0"/>
                <a:ea typeface="Calibri" pitchFamily="-1" charset="0"/>
                <a:cs typeface="Calibri" pitchFamily="-1" charset="0"/>
              </a:rPr>
              <a:t>Workload Optimized &amp; Transaction Integrity</a:t>
            </a:r>
          </a:p>
        </p:txBody>
      </p:sp>
      <p:sp>
        <p:nvSpPr>
          <p:cNvPr id="14" name="Rectangle 24"/>
          <p:cNvSpPr>
            <a:spLocks noChangeArrowheads="1"/>
          </p:cNvSpPr>
          <p:nvPr/>
        </p:nvSpPr>
        <p:spPr bwMode="auto">
          <a:xfrm>
            <a:off x="6759575" y="5662613"/>
            <a:ext cx="1544638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sz="1400" b="1" dirty="0">
                <a:solidFill>
                  <a:srgbClr val="2F2B20"/>
                </a:solidFill>
                <a:latin typeface="Calibri" pitchFamily="-1" charset="0"/>
                <a:ea typeface="Calibri" pitchFamily="-1" charset="0"/>
                <a:cs typeface="Calibri" pitchFamily="-1" charset="0"/>
              </a:rPr>
              <a:t>Agility &amp; Rapid Scale</a:t>
            </a: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400050" y="1232536"/>
            <a:ext cx="3911311" cy="146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3A476C">
                <a:alpha val="74997"/>
              </a:srgbClr>
            </a:prstShdw>
          </a:effectLst>
        </p:spPr>
        <p:txBody>
          <a:bodyPr wrap="none" lIns="82542" tIns="41271" rIns="82542" bIns="41271">
            <a:prstTxWarp prst="textNoShape">
              <a:avLst/>
            </a:prstTxWarp>
            <a:spAutoFit/>
          </a:bodyPr>
          <a:lstStyle/>
          <a:p>
            <a:pPr defTabSz="1012825" fontAlgn="auto">
              <a:spcBef>
                <a:spcPts val="0"/>
              </a:spcBef>
              <a:spcAft>
                <a:spcPts val="0"/>
              </a:spcAft>
              <a:buClr>
                <a:srgbClr val="71BFC5"/>
              </a:buClr>
              <a:buFont typeface="Wingdings" pitchFamily="-84" charset="2"/>
              <a:buNone/>
              <a:defRPr/>
            </a:pPr>
            <a:r>
              <a:rPr lang="en-US" b="1" kern="0" dirty="0" smtClean="0">
                <a:solidFill>
                  <a:srgbClr val="3366FF"/>
                </a:solidFill>
                <a:latin typeface="Calibri" pitchFamily="-84" charset="0"/>
                <a:ea typeface="Calibri" pitchFamily="-84" charset="0"/>
                <a:cs typeface="Calibri" pitchFamily="-84" charset="0"/>
              </a:rPr>
              <a:t>Before</a:t>
            </a:r>
            <a:endParaRPr lang="en-US" b="1" kern="0" dirty="0">
              <a:solidFill>
                <a:srgbClr val="3366FF"/>
              </a:solidFill>
              <a:latin typeface="Calibri" pitchFamily="-84" charset="0"/>
              <a:ea typeface="Calibri" pitchFamily="-84" charset="0"/>
              <a:cs typeface="Calibri" pitchFamily="-84" charset="0"/>
            </a:endParaRPr>
          </a:p>
          <a:p>
            <a:pPr marL="688975" lvl="1" indent="-231775" defTabSz="1012825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itchFamily="-84" charset="2"/>
              <a:buChar char="§"/>
              <a:defRPr/>
            </a:pPr>
            <a:r>
              <a:rPr lang="en-US" kern="0" dirty="0">
                <a:solidFill>
                  <a:srgbClr val="3366FF"/>
                </a:solidFill>
                <a:latin typeface="Calibri" pitchFamily="-84" charset="0"/>
                <a:ea typeface="Calibri" pitchFamily="-84" charset="0"/>
                <a:cs typeface="Calibri" pitchFamily="-84" charset="0"/>
              </a:rPr>
              <a:t>Focus on </a:t>
            </a:r>
            <a:r>
              <a:rPr lang="en-US" b="1" kern="0" dirty="0">
                <a:solidFill>
                  <a:srgbClr val="3366FF"/>
                </a:solidFill>
                <a:latin typeface="Calibri" pitchFamily="-84" charset="0"/>
                <a:ea typeface="Calibri" pitchFamily="-84" charset="0"/>
                <a:cs typeface="Calibri" pitchFamily="-84" charset="0"/>
              </a:rPr>
              <a:t>Transactional integrity</a:t>
            </a:r>
          </a:p>
          <a:p>
            <a:pPr marL="688975" lvl="1" indent="-231775" defTabSz="1012825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itchFamily="-84" charset="2"/>
              <a:buChar char="§"/>
              <a:defRPr/>
            </a:pPr>
            <a:r>
              <a:rPr lang="en-US" kern="0" dirty="0">
                <a:solidFill>
                  <a:srgbClr val="3366FF"/>
                </a:solidFill>
                <a:latin typeface="Calibri" pitchFamily="-84" charset="0"/>
                <a:ea typeface="Calibri" pitchFamily="-84" charset="0"/>
                <a:cs typeface="Calibri" pitchFamily="-84" charset="0"/>
              </a:rPr>
              <a:t>Optimized performance</a:t>
            </a:r>
          </a:p>
          <a:p>
            <a:pPr marL="688975" lvl="1" indent="-231775" defTabSz="1012825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itchFamily="-84" charset="2"/>
              <a:buChar char="§"/>
              <a:defRPr/>
            </a:pPr>
            <a:r>
              <a:rPr lang="en-US" kern="0" dirty="0">
                <a:solidFill>
                  <a:srgbClr val="3366FF"/>
                </a:solidFill>
                <a:latin typeface="Calibri" pitchFamily="-84" charset="0"/>
                <a:ea typeface="Calibri" pitchFamily="-84" charset="0"/>
                <a:cs typeface="Calibri" pitchFamily="-84" charset="0"/>
              </a:rPr>
              <a:t>Quality of Service</a:t>
            </a:r>
          </a:p>
          <a:p>
            <a:pPr marL="688975" lvl="1" indent="-231775" defTabSz="1012825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itchFamily="-84" charset="2"/>
              <a:buChar char="§"/>
              <a:defRPr/>
            </a:pPr>
            <a:r>
              <a:rPr lang="en-US" b="1" kern="0" dirty="0">
                <a:solidFill>
                  <a:srgbClr val="3366FF"/>
                </a:solidFill>
                <a:latin typeface="Calibri" pitchFamily="-84" charset="0"/>
                <a:ea typeface="Calibri" pitchFamily="-84" charset="0"/>
                <a:cs typeface="Calibri" pitchFamily="-84" charset="0"/>
              </a:rPr>
              <a:t>Data Security</a:t>
            </a:r>
          </a:p>
        </p:txBody>
      </p:sp>
      <p:sp>
        <p:nvSpPr>
          <p:cNvPr id="16" name="Left Arrow 15"/>
          <p:cNvSpPr>
            <a:spLocks noChangeArrowheads="1"/>
          </p:cNvSpPr>
          <p:nvPr/>
        </p:nvSpPr>
        <p:spPr bwMode="auto">
          <a:xfrm>
            <a:off x="2266950" y="5676900"/>
            <a:ext cx="2292350" cy="611188"/>
          </a:xfrm>
          <a:prstGeom prst="leftArrow">
            <a:avLst>
              <a:gd name="adj1" fmla="val 50000"/>
              <a:gd name="adj2" fmla="val 50009"/>
            </a:avLst>
          </a:prstGeom>
          <a:gradFill rotWithShape="1">
            <a:gsLst>
              <a:gs pos="0">
                <a:srgbClr val="234271"/>
              </a:gs>
              <a:gs pos="91000">
                <a:srgbClr val="FFFF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lIns="91435" tIns="45718" rIns="91435" bIns="4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FFFFFF"/>
              </a:solidFill>
              <a:latin typeface="Calibri"/>
              <a:ea typeface="MS PGothic"/>
              <a:cs typeface="Calibri"/>
            </a:endParaRPr>
          </a:p>
        </p:txBody>
      </p:sp>
      <p:sp>
        <p:nvSpPr>
          <p:cNvPr id="17" name="Left Arrow 16"/>
          <p:cNvSpPr>
            <a:spLocks noChangeArrowheads="1"/>
          </p:cNvSpPr>
          <p:nvPr/>
        </p:nvSpPr>
        <p:spPr bwMode="auto">
          <a:xfrm flipH="1">
            <a:off x="4460875" y="5676900"/>
            <a:ext cx="2216150" cy="611188"/>
          </a:xfrm>
          <a:prstGeom prst="leftArrow">
            <a:avLst>
              <a:gd name="adj1" fmla="val 50000"/>
              <a:gd name="adj2" fmla="val 50008"/>
            </a:avLst>
          </a:prstGeom>
          <a:gradFill rotWithShape="1">
            <a:gsLst>
              <a:gs pos="0">
                <a:srgbClr val="BEA388"/>
              </a:gs>
              <a:gs pos="91000">
                <a:srgbClr val="FFFF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lIns="91435" tIns="45718" rIns="91435" bIns="4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FFFFFF"/>
              </a:solidFill>
              <a:latin typeface="Calibri"/>
              <a:ea typeface="MS P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5389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 Portfolio </a:t>
            </a:r>
            <a:r>
              <a:rPr lang="en-US" dirty="0" smtClean="0"/>
              <a:t>Architecture:  </a:t>
            </a:r>
            <a:r>
              <a:rPr lang="en-US" i="1" dirty="0" smtClean="0"/>
              <a:t>Rise of Business Purpose Platforms</a:t>
            </a:r>
            <a:endParaRPr lang="en-US" i="1" dirty="0"/>
          </a:p>
        </p:txBody>
      </p:sp>
      <p:sp>
        <p:nvSpPr>
          <p:cNvPr id="43" name="TextBox 42"/>
          <p:cNvSpPr txBox="1"/>
          <p:nvPr/>
        </p:nvSpPr>
        <p:spPr>
          <a:xfrm>
            <a:off x="735196" y="6450655"/>
            <a:ext cx="429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Next Generation Portfolio Architecture and the API Economy</a:t>
            </a:r>
            <a:endParaRPr lang="en-US" sz="1200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288612" y="1395616"/>
            <a:ext cx="2058722" cy="146252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14300" marR="0" indent="-11430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477207" y="1395616"/>
            <a:ext cx="2058722" cy="146252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14300" marR="0" indent="-11430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665802" y="1395616"/>
            <a:ext cx="2058722" cy="146252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14300" marR="0" indent="-11430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6854398" y="1395616"/>
            <a:ext cx="2058722" cy="146252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14300" marR="0" indent="-11430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02" y="1801285"/>
            <a:ext cx="467343" cy="5459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837" y="1993723"/>
            <a:ext cx="971462" cy="404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485" y="2186161"/>
            <a:ext cx="778954" cy="5812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78" y="1493382"/>
            <a:ext cx="399421" cy="5257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00280" y="2263134"/>
            <a:ext cx="621808" cy="4657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801" y="1512629"/>
            <a:ext cx="383294" cy="5759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512334" y="1482718"/>
            <a:ext cx="854735" cy="4273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1996" y="1446331"/>
            <a:ext cx="460848" cy="460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9473" y="2413985"/>
            <a:ext cx="695293" cy="2860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1846" y="1512627"/>
            <a:ext cx="789988" cy="5760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09097" y="2408482"/>
            <a:ext cx="382553" cy="3825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71618" y="2255124"/>
            <a:ext cx="788858" cy="513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15140" y="2340111"/>
            <a:ext cx="757110" cy="3845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4658" y="1515486"/>
            <a:ext cx="771236" cy="5529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33639" y="1470822"/>
            <a:ext cx="887059" cy="66786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60078" y="1839772"/>
            <a:ext cx="470170" cy="4701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4437" y="1762801"/>
            <a:ext cx="1049690" cy="10496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71411" y="1454897"/>
            <a:ext cx="920416" cy="76018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65024" y="1465579"/>
            <a:ext cx="613438" cy="61343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6200" y="3148216"/>
            <a:ext cx="3604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ATTRIBUTES OF EACH PLATFORM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2397" y="3474968"/>
            <a:ext cx="843820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30188">
              <a:buFont typeface="Courier New"/>
              <a:buChar char="o"/>
            </a:pPr>
            <a:r>
              <a:rPr lang="en-US" dirty="0"/>
              <a:t>Engaging customer experience</a:t>
            </a:r>
          </a:p>
          <a:p>
            <a:pPr marL="230188" indent="-230188">
              <a:buFont typeface="Courier New"/>
              <a:buChar char="o"/>
            </a:pPr>
            <a:r>
              <a:rPr lang="en-US" dirty="0"/>
              <a:t>Proprietary storefront and often </a:t>
            </a:r>
            <a:r>
              <a:rPr lang="en-US" dirty="0" smtClean="0"/>
              <a:t>a </a:t>
            </a:r>
            <a:r>
              <a:rPr lang="en-US" dirty="0"/>
              <a:t>marketplace</a:t>
            </a:r>
          </a:p>
          <a:p>
            <a:pPr marL="230188" indent="-230188">
              <a:buFont typeface="Courier New"/>
              <a:buChar char="o"/>
            </a:pPr>
            <a:r>
              <a:rPr lang="en-US" dirty="0"/>
              <a:t>Platform SDK for developers along with developer portal </a:t>
            </a:r>
          </a:p>
          <a:p>
            <a:pPr marL="230188" indent="-230188">
              <a:buFont typeface="Courier New"/>
              <a:buChar char="o"/>
            </a:pPr>
            <a:r>
              <a:rPr lang="en-US" dirty="0"/>
              <a:t>Promotes eco system of partners and developers using partner &amp; public APIs</a:t>
            </a:r>
          </a:p>
          <a:p>
            <a:pPr marL="230188" indent="-230188">
              <a:buFont typeface="Courier New"/>
              <a:buChar char="o"/>
            </a:pPr>
            <a:r>
              <a:rPr lang="en-US" dirty="0"/>
              <a:t>Recognizes that  traditional channels cannot reach long tail – encourage co-innovation </a:t>
            </a:r>
          </a:p>
          <a:p>
            <a:pPr marL="230188" indent="-230188">
              <a:buFont typeface="Courier New"/>
              <a:buChar char="o"/>
            </a:pPr>
            <a:r>
              <a:rPr lang="en-US" dirty="0"/>
              <a:t>Privately labeled seamlessly integrated front end for any device or Internet thing</a:t>
            </a:r>
          </a:p>
          <a:p>
            <a:pPr marL="230188" indent="-230188">
              <a:buFont typeface="Courier New"/>
              <a:buChar char="o"/>
            </a:pPr>
            <a:r>
              <a:rPr lang="en-US" dirty="0"/>
              <a:t>Platform is a strategic control point and source of innovation </a:t>
            </a:r>
          </a:p>
          <a:p>
            <a:pPr marL="230188" indent="-230188">
              <a:buFont typeface="Courier New"/>
              <a:buChar char="o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8633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 Portfolio Architecture:  </a:t>
            </a:r>
            <a:r>
              <a:rPr lang="en-US" i="1" dirty="0"/>
              <a:t>Rise of App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Rise of Enterprise App Stores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Companies are establishing </a:t>
            </a:r>
            <a:r>
              <a:rPr lang="en-US" sz="2000" dirty="0"/>
              <a:t>enterprise app stores to respond to shifting user demands and the need to understand software usage and optimize spend. 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Easy access to business applications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Meets customers and employees needs for an engaging experience when it comes to accessing IT services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Empowers users to serve themselves, gives users a choice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Offers rapid fulfillment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0" indent="0"/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735196" y="6433943"/>
            <a:ext cx="429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Next Generation Portfolio Architecture and the API Economy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3296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 Portfolio Architecture:  </a:t>
            </a:r>
            <a:r>
              <a:rPr lang="en-US" i="1" dirty="0" err="1" smtClean="0"/>
              <a:t>SaaS</a:t>
            </a:r>
            <a:r>
              <a:rPr lang="en-US" i="1" dirty="0" smtClean="0"/>
              <a:t>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35196" y="6450655"/>
            <a:ext cx="429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Next Generation Portfolio Architecture and the API Economy</a:t>
            </a:r>
            <a:endParaRPr lang="en-US" sz="1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749155"/>
              </p:ext>
            </p:extLst>
          </p:nvPr>
        </p:nvGraphicFramePr>
        <p:xfrm>
          <a:off x="1524000" y="1397000"/>
          <a:ext cx="6096000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438"/>
                <a:gridCol w="1194241"/>
                <a:gridCol w="142132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New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Different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Packaging and Pricing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Terms &amp; Conditions (e.g., </a:t>
                      </a:r>
                      <a:r>
                        <a:rPr lang="en-US" b="1" dirty="0" err="1" smtClean="0"/>
                        <a:t>ToS</a:t>
                      </a:r>
                      <a:r>
                        <a:rPr lang="en-US" b="1" dirty="0" smtClean="0"/>
                        <a:t>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Support (e.g., how to)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Services (e.g.,</a:t>
                      </a:r>
                      <a:r>
                        <a:rPr lang="en-US" b="1" baseline="0" dirty="0" smtClean="0"/>
                        <a:t> onboarding)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Education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Geographic Applicability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Deployment or Client Success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DevOps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IT Operations (e.g., HA</a:t>
                      </a:r>
                      <a:r>
                        <a:rPr lang="en-US" b="1" baseline="0" dirty="0" smtClean="0"/>
                        <a:t> or DR)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Offering Constraints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890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Oriented Architecture (SOA) and APIs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35196" y="6450655"/>
            <a:ext cx="429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Next Generation Portfolio Architecture and the API Economy</a:t>
            </a:r>
            <a:endParaRPr lang="en-US" sz="1200" dirty="0"/>
          </a:p>
        </p:txBody>
      </p:sp>
      <p:pic>
        <p:nvPicPr>
          <p:cNvPr id="4" name="Picture 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5" y="1272574"/>
            <a:ext cx="8446068" cy="509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2590800" y="2055871"/>
            <a:ext cx="5410200" cy="3451225"/>
            <a:chOff x="1824" y="1392"/>
            <a:chExt cx="3408" cy="2174"/>
          </a:xfrm>
        </p:grpSpPr>
        <p:sp>
          <p:nvSpPr>
            <p:cNvPr id="6" name="Rectangle 18"/>
            <p:cNvSpPr>
              <a:spLocks noChangeArrowheads="1"/>
            </p:cNvSpPr>
            <p:nvPr/>
          </p:nvSpPr>
          <p:spPr bwMode="auto">
            <a:xfrm>
              <a:off x="3024" y="1824"/>
              <a:ext cx="373" cy="210"/>
            </a:xfrm>
            <a:prstGeom prst="rect">
              <a:avLst/>
            </a:prstGeom>
            <a:solidFill>
              <a:srgbClr val="FF6600"/>
            </a:solidFill>
            <a:ln w="57150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b="1">
                  <a:solidFill>
                    <a:srgbClr val="FFFFFF"/>
                  </a:solidFill>
                  <a:latin typeface="Arial" charset="0"/>
                </a:rPr>
                <a:t>Today</a:t>
              </a:r>
            </a:p>
          </p:txBody>
        </p:sp>
        <p:pic>
          <p:nvPicPr>
            <p:cNvPr id="7" name="Picture 19" descr="Dot_or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2496"/>
              <a:ext cx="270" cy="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0" descr="Dot_Gr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" y="1392"/>
              <a:ext cx="288" cy="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21"/>
            <p:cNvSpPr>
              <a:spLocks noChangeArrowheads="1"/>
            </p:cNvSpPr>
            <p:nvPr/>
          </p:nvSpPr>
          <p:spPr bwMode="auto">
            <a:xfrm>
              <a:off x="4608" y="1824"/>
              <a:ext cx="609" cy="260"/>
            </a:xfrm>
            <a:prstGeom prst="rect">
              <a:avLst/>
            </a:prstGeom>
            <a:solidFill>
              <a:srgbClr val="00B45A"/>
            </a:solidFill>
            <a:ln w="57150">
              <a:solidFill>
                <a:srgbClr val="00B45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b="1">
                  <a:solidFill>
                    <a:srgbClr val="FFFFFF"/>
                  </a:solidFill>
                  <a:latin typeface="Arial" charset="0"/>
                </a:rPr>
                <a:t>How Do </a:t>
              </a:r>
            </a:p>
            <a:p>
              <a:pPr algn="ctr" eaLnBrk="1" hangingPunct="1"/>
              <a:r>
                <a:rPr lang="en-US" b="1">
                  <a:solidFill>
                    <a:srgbClr val="FFFFFF"/>
                  </a:solidFill>
                  <a:latin typeface="Arial" charset="0"/>
                </a:rPr>
                <a:t>I Get Here?</a:t>
              </a:r>
            </a:p>
          </p:txBody>
        </p:sp>
        <p:pic>
          <p:nvPicPr>
            <p:cNvPr id="10" name="Picture 22" descr="Dot_or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264"/>
              <a:ext cx="270" cy="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3" descr="Dot_or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1440"/>
              <a:ext cx="270" cy="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4" descr="Dot_or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2448"/>
              <a:ext cx="270" cy="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5" descr="Dot_Gr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3264"/>
              <a:ext cx="288" cy="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AutoShape 26"/>
            <p:cNvSpPr>
              <a:spLocks noChangeArrowheads="1"/>
            </p:cNvSpPr>
            <p:nvPr/>
          </p:nvSpPr>
          <p:spPr bwMode="auto">
            <a:xfrm>
              <a:off x="3504" y="1584"/>
              <a:ext cx="1074" cy="832"/>
            </a:xfrm>
            <a:prstGeom prst="rightArrow">
              <a:avLst>
                <a:gd name="adj1" fmla="val 53843"/>
                <a:gd name="adj2" fmla="val 23648"/>
              </a:avLst>
            </a:prstGeom>
            <a:gradFill rotWithShape="1">
              <a:gsLst>
                <a:gs pos="0">
                  <a:srgbClr val="8EB4CC">
                    <a:gamma/>
                    <a:tint val="0"/>
                    <a:invGamma/>
                    <a:alpha val="0"/>
                  </a:srgbClr>
                </a:gs>
                <a:gs pos="100000">
                  <a:srgbClr val="8EB4CC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b="1">
                  <a:solidFill>
                    <a:srgbClr val="FFFFFF"/>
                  </a:solidFill>
                  <a:latin typeface="Arial" charset="0"/>
                </a:rPr>
                <a:t>SOA Project</a:t>
              </a:r>
            </a:p>
          </p:txBody>
        </p:sp>
        <p:pic>
          <p:nvPicPr>
            <p:cNvPr id="15" name="Picture 27" descr="Dot_Gr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2160"/>
              <a:ext cx="288" cy="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5389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-1" charset="0"/>
              </a:rPr>
              <a:t>Summary:  New </a:t>
            </a:r>
            <a:r>
              <a:rPr lang="en-US" dirty="0">
                <a:latin typeface="Arial" pitchFamily="-1" charset="0"/>
              </a:rPr>
              <a:t>User and App </a:t>
            </a:r>
            <a:r>
              <a:rPr lang="en-US" dirty="0" smtClean="0">
                <a:latin typeface="Arial" pitchFamily="-1" charset="0"/>
              </a:rPr>
              <a:t>/ API Economy </a:t>
            </a:r>
            <a:r>
              <a:rPr lang="en-US" dirty="0">
                <a:latin typeface="Arial" pitchFamily="-1" charset="0"/>
              </a:rPr>
              <a:t>has emerged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35196" y="6450655"/>
            <a:ext cx="429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Next Generation Portfolio Architecture and the API Economy</a:t>
            </a:r>
            <a:endParaRPr lang="en-US" sz="1200" dirty="0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400050" y="1331913"/>
            <a:ext cx="5980113" cy="495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09" tIns="65305" rIns="197724" bIns="65305">
            <a:prstTxWarp prst="textNoShape">
              <a:avLst/>
            </a:prstTxWarp>
          </a:bodyPr>
          <a:lstStyle/>
          <a:p>
            <a:pPr marL="311150" indent="-246063">
              <a:spcBef>
                <a:spcPct val="20000"/>
              </a:spcBef>
              <a:buFont typeface="Wingdings" pitchFamily="-1" charset="2"/>
              <a:buChar char="§"/>
            </a:pPr>
            <a:r>
              <a:rPr lang="en-US" sz="2000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New user:  fundamental Shifts in Devices and Usage</a:t>
            </a:r>
          </a:p>
          <a:p>
            <a:pPr marL="887413" lvl="1" indent="-330200">
              <a:spcBef>
                <a:spcPct val="20000"/>
              </a:spcBef>
              <a:buFont typeface="Arial" pitchFamily="-1" charset="0"/>
              <a:buChar char="–"/>
            </a:pP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PC 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  <a:sym typeface="Wingdings" pitchFamily="-1" charset="2"/>
              </a:rPr>
              <a:t> Mobile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 </a:t>
            </a:r>
          </a:p>
          <a:p>
            <a:pPr marL="887413" lvl="1" indent="-330200">
              <a:spcBef>
                <a:spcPct val="20000"/>
              </a:spcBef>
              <a:buFont typeface="Arial" pitchFamily="-1" charset="0"/>
              <a:buChar char="–"/>
            </a:pP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Search 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  <a:sym typeface="Wingdings" pitchFamily="-1" charset="2"/>
              </a:rPr>
              <a:t> Social</a:t>
            </a:r>
          </a:p>
          <a:p>
            <a:pPr marL="887413" lvl="1" indent="-330200">
              <a:spcBef>
                <a:spcPct val="20000"/>
              </a:spcBef>
              <a:buFont typeface="Arial" pitchFamily="-1" charset="0"/>
              <a:buChar char="–"/>
            </a:pP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Traveling Heavy 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  <a:sym typeface="Wingdings" pitchFamily="-1" charset="2"/>
              </a:rPr>
              <a:t> Traveling Light</a:t>
            </a:r>
          </a:p>
          <a:p>
            <a:pPr marL="887413" lvl="1" indent="-330200">
              <a:spcBef>
                <a:spcPct val="20000"/>
              </a:spcBef>
              <a:buFont typeface="Arial" pitchFamily="-1" charset="0"/>
              <a:buChar char="–"/>
            </a:pP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Minimal Insight 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  <a:sym typeface="Wingdings" pitchFamily="-1" charset="2"/>
              </a:rPr>
              <a:t> Contextual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 </a:t>
            </a:r>
          </a:p>
          <a:p>
            <a:pPr marL="887413" lvl="1" indent="-330200">
              <a:spcBef>
                <a:spcPct val="20000"/>
              </a:spcBef>
              <a:buFont typeface="Arial" pitchFamily="-1" charset="0"/>
              <a:buChar char="–"/>
            </a:pP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Standard Interfaces 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  <a:sym typeface="Wingdings" pitchFamily="-1" charset="2"/>
              </a:rPr>
              <a:t> Imagination of User Interfaces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 </a:t>
            </a:r>
          </a:p>
          <a:p>
            <a:pPr marL="887413" lvl="1" indent="-330200">
              <a:spcBef>
                <a:spcPct val="20000"/>
              </a:spcBef>
            </a:pPr>
            <a:endParaRPr lang="en-US" dirty="0">
              <a:solidFill>
                <a:srgbClr val="2F2B20"/>
              </a:solidFill>
              <a:ea typeface="MS PGothic" pitchFamily="34" charset="-128"/>
              <a:cs typeface="MS PGothic" pitchFamily="34" charset="-128"/>
            </a:endParaRPr>
          </a:p>
          <a:p>
            <a:pPr marL="311150" indent="-246063">
              <a:spcBef>
                <a:spcPct val="20000"/>
              </a:spcBef>
              <a:buFont typeface="Wingdings" pitchFamily="-1" charset="2"/>
              <a:buChar char="§"/>
            </a:pPr>
            <a:r>
              <a:rPr lang="en-US" sz="2000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Application economy of the enterprise is changing: bring your own applications, data and device to the enterprise  </a:t>
            </a:r>
          </a:p>
          <a:p>
            <a:pPr marL="887413" lvl="1" indent="-330200">
              <a:spcBef>
                <a:spcPct val="20000"/>
              </a:spcBef>
              <a:buFont typeface="Arial" pitchFamily="-1" charset="0"/>
              <a:buChar char="–"/>
            </a:pP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Unaware 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  <a:sym typeface="Wingdings" pitchFamily="-1" charset="2"/>
              </a:rPr>
              <a:t> Incorporated Location Services</a:t>
            </a:r>
            <a:endParaRPr lang="en-US" dirty="0">
              <a:solidFill>
                <a:srgbClr val="2F2B20"/>
              </a:solidFill>
              <a:ea typeface="MS PGothic" pitchFamily="34" charset="-128"/>
              <a:cs typeface="MS PGothic" pitchFamily="34" charset="-128"/>
            </a:endParaRPr>
          </a:p>
          <a:p>
            <a:pPr marL="887413" lvl="1" indent="-330200">
              <a:spcBef>
                <a:spcPct val="20000"/>
              </a:spcBef>
              <a:buFont typeface="Arial" pitchFamily="-1" charset="0"/>
              <a:buChar char="–"/>
            </a:pP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“Toy Apps” 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  <a:sym typeface="Wingdings" pitchFamily="-1" charset="2"/>
              </a:rPr>
              <a:t> Business Level Capabilities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 </a:t>
            </a:r>
          </a:p>
          <a:p>
            <a:pPr marL="887413" lvl="1" indent="-330200">
              <a:spcBef>
                <a:spcPct val="20000"/>
              </a:spcBef>
              <a:buFont typeface="Arial" pitchFamily="-1" charset="0"/>
              <a:buChar char="–"/>
            </a:pP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Monolithic applications 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  <a:sym typeface="Wingdings" pitchFamily="-1" charset="2"/>
              </a:rPr>
              <a:t> Mobile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 Self-Service Marketplaces</a:t>
            </a:r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00067" y="4276726"/>
            <a:ext cx="411163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05649" y="4464844"/>
            <a:ext cx="1169988" cy="87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51762" y="5378449"/>
            <a:ext cx="1011238" cy="7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7461250" y="3589338"/>
            <a:ext cx="1225550" cy="68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00067" y="1331913"/>
            <a:ext cx="1916112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3213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 of Computing</a:t>
            </a:r>
          </a:p>
        </p:txBody>
      </p:sp>
      <p:sp>
        <p:nvSpPr>
          <p:cNvPr id="37" name="AutoShape 46"/>
          <p:cNvSpPr>
            <a:spLocks noChangeArrowheads="1"/>
          </p:cNvSpPr>
          <p:nvPr/>
        </p:nvSpPr>
        <p:spPr bwMode="auto">
          <a:xfrm rot="16200000" flipH="1">
            <a:off x="6537268" y="427132"/>
            <a:ext cx="1939349" cy="3275201"/>
          </a:xfrm>
          <a:prstGeom prst="parallelogram">
            <a:avLst>
              <a:gd name="adj" fmla="val 45963"/>
            </a:avLst>
          </a:prstGeom>
          <a:solidFill>
            <a:srgbClr val="ADFA00"/>
          </a:solidFill>
          <a:ln w="9525">
            <a:noFill/>
            <a:miter lim="800000"/>
            <a:headEnd/>
            <a:tailEnd/>
          </a:ln>
        </p:spPr>
        <p:txBody>
          <a:bodyPr vert="eaVert" wrap="none" anchor="ctr">
            <a:prstTxWarp prst="textNoShape">
              <a:avLst/>
            </a:prstTxWarp>
          </a:bodyPr>
          <a:lstStyle/>
          <a:p>
            <a:pPr algn="ctr"/>
            <a:endParaRPr lang="en-US" sz="3200" dirty="0"/>
          </a:p>
        </p:txBody>
      </p:sp>
      <p:pic>
        <p:nvPicPr>
          <p:cNvPr id="38" name="Picture 18" descr="Watson POWER7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8625" y="1261552"/>
            <a:ext cx="2920450" cy="2115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 Box 19"/>
          <p:cNvSpPr txBox="1">
            <a:spLocks noChangeArrowheads="1"/>
          </p:cNvSpPr>
          <p:nvPr/>
        </p:nvSpPr>
        <p:spPr bwMode="auto">
          <a:xfrm>
            <a:off x="5816726" y="941039"/>
            <a:ext cx="1858370" cy="64102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64005" tIns="32003" rIns="64005" bIns="32003">
            <a:prstTxWarp prst="textNoShape">
              <a:avLst/>
            </a:prstTxWarp>
            <a:spAutoFit/>
          </a:bodyPr>
          <a:lstStyle/>
          <a:p>
            <a:pPr defTabSz="912813" hangingPunct="0">
              <a:lnSpc>
                <a:spcPct val="93000"/>
              </a:lnSpc>
              <a:spcBef>
                <a:spcPct val="50000"/>
              </a:spcBef>
              <a:buClr>
                <a:srgbClr val="FFFFFF"/>
              </a:buClr>
              <a:buSzPct val="45000"/>
            </a:pPr>
            <a:r>
              <a:rPr lang="en-US" altLang="ja-JP" sz="2000" b="1" dirty="0">
                <a:solidFill>
                  <a:srgbClr val="ADFA00"/>
                </a:solidFill>
                <a:ea typeface="MS PGothic" pitchFamily="34" charset="-128"/>
                <a:cs typeface="MS PGothic" pitchFamily="34" charset="-128"/>
              </a:rPr>
              <a:t>Cognitive</a:t>
            </a:r>
            <a:r>
              <a:rPr lang="en-US" sz="2000" b="1" dirty="0">
                <a:solidFill>
                  <a:srgbClr val="ADFA00"/>
                </a:solidFill>
                <a:ea typeface="SimSun" charset="-122"/>
                <a:cs typeface="SimSun" charset="-122"/>
              </a:rPr>
              <a:t> </a:t>
            </a:r>
            <a:br>
              <a:rPr lang="en-US" sz="2000" b="1" dirty="0">
                <a:solidFill>
                  <a:srgbClr val="ADFA00"/>
                </a:solidFill>
                <a:ea typeface="SimSun" charset="-122"/>
                <a:cs typeface="SimSun" charset="-122"/>
              </a:rPr>
            </a:br>
            <a:r>
              <a:rPr lang="en-US" sz="2000" b="1" dirty="0">
                <a:solidFill>
                  <a:srgbClr val="ADFA00"/>
                </a:solidFill>
                <a:ea typeface="SimSun" charset="-122"/>
                <a:cs typeface="SimSun" charset="-122"/>
              </a:rPr>
              <a:t>Systems Era</a:t>
            </a:r>
          </a:p>
        </p:txBody>
      </p:sp>
      <p:sp>
        <p:nvSpPr>
          <p:cNvPr id="40" name="AutoShape 29"/>
          <p:cNvSpPr>
            <a:spLocks noChangeArrowheads="1"/>
          </p:cNvSpPr>
          <p:nvPr/>
        </p:nvSpPr>
        <p:spPr bwMode="auto">
          <a:xfrm rot="16200000" flipH="1">
            <a:off x="2805210" y="2107236"/>
            <a:ext cx="1988995" cy="3848582"/>
          </a:xfrm>
          <a:prstGeom prst="parallelogram">
            <a:avLst>
              <a:gd name="adj" fmla="val 52352"/>
            </a:avLst>
          </a:prstGeom>
          <a:solidFill>
            <a:srgbClr val="21838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vert="eaVert" wrap="none" anchor="ctr">
            <a:prstTxWarp prst="textNoShape">
              <a:avLst/>
            </a:prstTxWarp>
          </a:bodyPr>
          <a:lstStyle/>
          <a:p>
            <a:pPr algn="ctr"/>
            <a:endParaRPr lang="en-US" sz="2600" dirty="0"/>
          </a:p>
        </p:txBody>
      </p:sp>
      <p:sp>
        <p:nvSpPr>
          <p:cNvPr id="41" name="AutoShape 42"/>
          <p:cNvSpPr>
            <a:spLocks noChangeArrowheads="1"/>
          </p:cNvSpPr>
          <p:nvPr/>
        </p:nvSpPr>
        <p:spPr bwMode="auto">
          <a:xfrm rot="16200000" flipH="1">
            <a:off x="4323358" y="2886086"/>
            <a:ext cx="1392499" cy="1647801"/>
          </a:xfrm>
          <a:prstGeom prst="parallelogram">
            <a:avLst>
              <a:gd name="adj" fmla="val 33130"/>
            </a:avLst>
          </a:prstGeom>
          <a:gradFill rotWithShape="0">
            <a:gsLst>
              <a:gs pos="0">
                <a:srgbClr val="507400">
                  <a:alpha val="0"/>
                </a:srgbClr>
              </a:gs>
              <a:gs pos="100000">
                <a:srgbClr val="ADFA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vert="eaVert" wrap="none" anchor="ctr">
            <a:prstTxWarp prst="textNoShape">
              <a:avLst/>
            </a:prstTxWarp>
          </a:bodyPr>
          <a:lstStyle/>
          <a:p>
            <a:pPr algn="ctr"/>
            <a:endParaRPr lang="en-US" sz="2200" dirty="0"/>
          </a:p>
        </p:txBody>
      </p:sp>
      <p:sp>
        <p:nvSpPr>
          <p:cNvPr id="42" name="Text Box 16"/>
          <p:cNvSpPr txBox="1">
            <a:spLocks noChangeArrowheads="1"/>
          </p:cNvSpPr>
          <p:nvPr/>
        </p:nvSpPr>
        <p:spPr bwMode="auto">
          <a:xfrm>
            <a:off x="1817688" y="3174761"/>
            <a:ext cx="1533356" cy="48914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64005" tIns="32003" rIns="64005" bIns="32003">
            <a:prstTxWarp prst="textNoShape">
              <a:avLst/>
            </a:prstTxWarp>
            <a:spAutoFit/>
          </a:bodyPr>
          <a:lstStyle/>
          <a:p>
            <a:pPr defTabSz="912813" hangingPunct="0">
              <a:lnSpc>
                <a:spcPct val="93000"/>
              </a:lnSpc>
              <a:spcBef>
                <a:spcPct val="50000"/>
              </a:spcBef>
              <a:buClr>
                <a:srgbClr val="FFFFFF"/>
              </a:buClr>
              <a:buSzPct val="45000"/>
            </a:pPr>
            <a:r>
              <a:rPr lang="en-US" altLang="ja-JP" sz="1500" dirty="0">
                <a:solidFill>
                  <a:srgbClr val="FFFFFF"/>
                </a:solidFill>
                <a:ea typeface="MS PGothic" pitchFamily="34" charset="-128"/>
                <a:cs typeface="MS PGothic" pitchFamily="34" charset="-128"/>
              </a:rPr>
              <a:t>Programmable Systems</a:t>
            </a:r>
            <a:r>
              <a:rPr lang="en-US" sz="1500" dirty="0">
                <a:solidFill>
                  <a:srgbClr val="FFFFFF"/>
                </a:solidFill>
                <a:ea typeface="SimSun" charset="-122"/>
                <a:cs typeface="SimSun" charset="-122"/>
              </a:rPr>
              <a:t> Era</a:t>
            </a:r>
          </a:p>
        </p:txBody>
      </p:sp>
      <p:pic>
        <p:nvPicPr>
          <p:cNvPr id="43" name="Picture 42"/>
          <p:cNvPicPr>
            <a:picLocks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 bwMode="auto">
          <a:xfrm>
            <a:off x="2795582" y="3791105"/>
            <a:ext cx="730218" cy="746380"/>
          </a:xfrm>
          <a:prstGeom prst="roundRect">
            <a:avLst>
              <a:gd name="adj" fmla="val 2787"/>
            </a:avLst>
          </a:prstGeom>
          <a:solidFill>
            <a:srgbClr val="FFFFFF">
              <a:shade val="85000"/>
            </a:srgbClr>
          </a:solidFill>
          <a:ln w="19050" cmpd="sng">
            <a:solidFill>
              <a:sysClr val="window" lastClr="FFFFFF">
                <a:lumMod val="65000"/>
              </a:sysClr>
            </a:solidFill>
          </a:ln>
          <a:effectLst/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697821" y="3557043"/>
            <a:ext cx="729205" cy="747392"/>
          </a:xfrm>
          <a:prstGeom prst="roundRect">
            <a:avLst>
              <a:gd name="adj" fmla="val 4239"/>
            </a:avLst>
          </a:prstGeom>
          <a:solidFill>
            <a:srgbClr val="FFFFFF">
              <a:shade val="85000"/>
            </a:srgbClr>
          </a:solidFill>
          <a:ln w="19050" cmpd="sng">
            <a:solidFill>
              <a:sysClr val="window" lastClr="FFFFFF">
                <a:lumMod val="65000"/>
              </a:sysClr>
            </a:solidFill>
          </a:ln>
          <a:effectLst/>
        </p:spPr>
      </p:pic>
      <p:pic>
        <p:nvPicPr>
          <p:cNvPr id="45" name="Picture 44"/>
          <p:cNvPicPr>
            <a:picLocks/>
          </p:cNvPicPr>
          <p:nvPr/>
        </p:nvPicPr>
        <p:blipFill rotWithShape="1"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/>
          </a:blip>
          <a:srcRect l="3658" r="12902"/>
          <a:stretch/>
        </p:blipFill>
        <p:spPr bwMode="auto">
          <a:xfrm>
            <a:off x="1949198" y="4121131"/>
            <a:ext cx="730218" cy="747392"/>
          </a:xfrm>
          <a:prstGeom prst="roundRect">
            <a:avLst>
              <a:gd name="adj" fmla="val 2061"/>
            </a:avLst>
          </a:prstGeom>
          <a:solidFill>
            <a:srgbClr val="FFFFFF">
              <a:shade val="85000"/>
            </a:srgbClr>
          </a:solidFill>
          <a:ln w="19050" cmpd="sng">
            <a:solidFill>
              <a:sysClr val="window" lastClr="FFFFFF">
                <a:lumMod val="65000"/>
              </a:sysClr>
            </a:solidFill>
          </a:ln>
          <a:effectLst/>
        </p:spPr>
      </p:pic>
      <p:grpSp>
        <p:nvGrpSpPr>
          <p:cNvPr id="46" name="Group 47"/>
          <p:cNvGrpSpPr>
            <a:grpSpLocks/>
          </p:cNvGrpSpPr>
          <p:nvPr/>
        </p:nvGrpSpPr>
        <p:grpSpPr bwMode="auto">
          <a:xfrm>
            <a:off x="225425" y="4238625"/>
            <a:ext cx="1470025" cy="1817688"/>
            <a:chOff x="387" y="2922"/>
            <a:chExt cx="1447" cy="1790"/>
          </a:xfrm>
        </p:grpSpPr>
        <p:sp>
          <p:nvSpPr>
            <p:cNvPr id="47" name="AutoShape 44"/>
            <p:cNvSpPr>
              <a:spLocks noChangeArrowheads="1"/>
            </p:cNvSpPr>
            <p:nvPr/>
          </p:nvSpPr>
          <p:spPr bwMode="auto">
            <a:xfrm rot="16200000" flipH="1">
              <a:off x="438" y="3419"/>
              <a:ext cx="1307" cy="1279"/>
            </a:xfrm>
            <a:prstGeom prst="parallelogram">
              <a:avLst>
                <a:gd name="adj" fmla="val 29711"/>
              </a:avLst>
            </a:prstGeom>
            <a:solidFill>
              <a:srgbClr val="218381">
                <a:alpha val="79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500" dirty="0"/>
            </a:p>
          </p:txBody>
        </p:sp>
        <p:sp>
          <p:nvSpPr>
            <p:cNvPr id="48" name="Text Box 12"/>
            <p:cNvSpPr txBox="1">
              <a:spLocks noChangeArrowheads="1"/>
            </p:cNvSpPr>
            <p:nvPr/>
          </p:nvSpPr>
          <p:spPr bwMode="auto">
            <a:xfrm>
              <a:off x="387" y="2922"/>
              <a:ext cx="1447" cy="48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64005" tIns="32003" rIns="64005" bIns="32003">
              <a:prstTxWarp prst="textNoShape">
                <a:avLst/>
              </a:prstTxWarp>
              <a:spAutoFit/>
            </a:bodyPr>
            <a:lstStyle/>
            <a:p>
              <a:pPr defTabSz="912813" hangingPunct="0">
                <a:lnSpc>
                  <a:spcPct val="93000"/>
                </a:lnSpc>
                <a:spcBef>
                  <a:spcPct val="50000"/>
                </a:spcBef>
                <a:buClr>
                  <a:srgbClr val="FFFFFF"/>
                </a:buClr>
                <a:buSzPct val="45000"/>
              </a:pPr>
              <a:r>
                <a:rPr lang="en-US" sz="1500" dirty="0">
                  <a:solidFill>
                    <a:srgbClr val="FFFFFF"/>
                  </a:solidFill>
                  <a:ea typeface="SimSun" charset="-122"/>
                  <a:cs typeface="SimSun" charset="-122"/>
                </a:rPr>
                <a:t>Tabulating</a:t>
              </a:r>
              <a:r>
                <a:rPr lang="en-US" altLang="ja-JP" sz="1500" dirty="0">
                  <a:solidFill>
                    <a:srgbClr val="FFFFFF"/>
                  </a:solidFill>
                  <a:ea typeface="SimSun" charset="-122"/>
                  <a:cs typeface="SimSun" charset="-122"/>
                </a:rPr>
                <a:t> Systems</a:t>
              </a:r>
              <a:r>
                <a:rPr lang="en-US" sz="1500" dirty="0">
                  <a:solidFill>
                    <a:srgbClr val="FFFFFF"/>
                  </a:solidFill>
                  <a:ea typeface="SimSun" charset="-122"/>
                  <a:cs typeface="SimSun" charset="-122"/>
                </a:rPr>
                <a:t> Era</a:t>
              </a:r>
            </a:p>
          </p:txBody>
        </p:sp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6"/>
            <a:srcRect r="-182" b="26"/>
            <a:stretch>
              <a:fillRect/>
            </a:stretch>
          </p:blipFill>
          <p:spPr bwMode="auto">
            <a:xfrm>
              <a:off x="666" y="3606"/>
              <a:ext cx="860" cy="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0" name="Text Box 16"/>
          <p:cNvSpPr txBox="1">
            <a:spLocks noChangeArrowheads="1"/>
          </p:cNvSpPr>
          <p:nvPr/>
        </p:nvSpPr>
        <p:spPr bwMode="auto">
          <a:xfrm>
            <a:off x="1808610" y="2847371"/>
            <a:ext cx="2039499" cy="58308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64005" tIns="32003" rIns="64005" bIns="32003">
            <a:prstTxWarp prst="textNoShape">
              <a:avLst/>
            </a:prstTxWarp>
            <a:spAutoFit/>
          </a:bodyPr>
          <a:lstStyle/>
          <a:p>
            <a:pPr defTabSz="912813" hangingPunct="0">
              <a:lnSpc>
                <a:spcPct val="93000"/>
              </a:lnSpc>
              <a:spcBef>
                <a:spcPct val="50000"/>
              </a:spcBef>
              <a:buClr>
                <a:srgbClr val="FFFFFF"/>
              </a:buClr>
              <a:buSzPct val="45000"/>
            </a:pPr>
            <a:r>
              <a:rPr lang="en-US" altLang="ja-JP" b="1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Programmable Systems</a:t>
            </a:r>
            <a:r>
              <a:rPr lang="en-US" b="1" dirty="0">
                <a:solidFill>
                  <a:srgbClr val="2F2B20"/>
                </a:solidFill>
                <a:ea typeface="SimSun" charset="-122"/>
                <a:cs typeface="SimSun" charset="-122"/>
              </a:rPr>
              <a:t> Era</a:t>
            </a:r>
          </a:p>
        </p:txBody>
      </p:sp>
      <p:sp>
        <p:nvSpPr>
          <p:cNvPr id="51" name="Text Box 12"/>
          <p:cNvSpPr txBox="1">
            <a:spLocks noChangeArrowheads="1"/>
          </p:cNvSpPr>
          <p:nvPr/>
        </p:nvSpPr>
        <p:spPr bwMode="auto">
          <a:xfrm>
            <a:off x="225425" y="4114695"/>
            <a:ext cx="1592263" cy="58308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64005" tIns="32003" rIns="64005" bIns="32003">
            <a:prstTxWarp prst="textNoShape">
              <a:avLst/>
            </a:prstTxWarp>
            <a:spAutoFit/>
          </a:bodyPr>
          <a:lstStyle/>
          <a:p>
            <a:pPr defTabSz="912813" hangingPunct="0">
              <a:lnSpc>
                <a:spcPct val="93000"/>
              </a:lnSpc>
              <a:spcBef>
                <a:spcPct val="50000"/>
              </a:spcBef>
              <a:buClr>
                <a:srgbClr val="FFFFFF"/>
              </a:buClr>
              <a:buSzPct val="45000"/>
            </a:pPr>
            <a:r>
              <a:rPr lang="en-US" b="1" dirty="0">
                <a:solidFill>
                  <a:srgbClr val="2F2B20"/>
                </a:solidFill>
                <a:ea typeface="SimSun" charset="-122"/>
                <a:cs typeface="SimSun" charset="-122"/>
              </a:rPr>
              <a:t>Tabulating</a:t>
            </a:r>
            <a:r>
              <a:rPr lang="en-US" altLang="ja-JP" b="1" dirty="0">
                <a:solidFill>
                  <a:srgbClr val="2F2B20"/>
                </a:solidFill>
                <a:ea typeface="SimSun" charset="-122"/>
                <a:cs typeface="SimSun" charset="-122"/>
              </a:rPr>
              <a:t> Systems</a:t>
            </a:r>
            <a:r>
              <a:rPr lang="en-US" b="1" dirty="0">
                <a:solidFill>
                  <a:srgbClr val="2F2B20"/>
                </a:solidFill>
                <a:ea typeface="SimSun" charset="-122"/>
                <a:cs typeface="SimSun" charset="-122"/>
              </a:rPr>
              <a:t> Era</a:t>
            </a:r>
          </a:p>
        </p:txBody>
      </p:sp>
      <p:pic>
        <p:nvPicPr>
          <p:cNvPr id="52" name="Picture 5" descr="HiRes"/>
          <p:cNvPicPr>
            <a:picLocks noChangeArrowheads="1"/>
          </p:cNvPicPr>
          <p:nvPr/>
        </p:nvPicPr>
        <p:blipFill>
          <a:blip r:embed="rId7" cstate="print">
            <a:duotone>
              <a:prstClr val="black"/>
              <a:srgbClr val="4F81BD">
                <a:tint val="45000"/>
                <a:satMod val="400000"/>
              </a:srgbClr>
            </a:duotone>
            <a:extLst/>
          </a:blip>
          <a:srcRect/>
          <a:stretch>
            <a:fillRect/>
          </a:stretch>
        </p:blipFill>
        <p:spPr bwMode="auto">
          <a:xfrm>
            <a:off x="4559633" y="3133239"/>
            <a:ext cx="1139105" cy="1075516"/>
          </a:xfrm>
          <a:prstGeom prst="roundRect">
            <a:avLst>
              <a:gd name="adj" fmla="val 4071"/>
            </a:avLst>
          </a:prstGeom>
          <a:solidFill>
            <a:srgbClr val="FFFFFF">
              <a:shade val="85000"/>
            </a:srgbClr>
          </a:solidFill>
          <a:ln w="19050" cmpd="sng">
            <a:solidFill>
              <a:schemeClr val="bg1">
                <a:lumMod val="65000"/>
              </a:schemeClr>
            </a:solidFill>
          </a:ln>
          <a:effectLst/>
          <a:extLst/>
        </p:spPr>
      </p:pic>
      <p:sp>
        <p:nvSpPr>
          <p:cNvPr id="53" name="TextBox 52"/>
          <p:cNvSpPr txBox="1"/>
          <p:nvPr/>
        </p:nvSpPr>
        <p:spPr>
          <a:xfrm>
            <a:off x="2783406" y="4702949"/>
            <a:ext cx="151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Client-Server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724830" y="4422731"/>
            <a:ext cx="96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Internet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950704" y="4131407"/>
            <a:ext cx="3314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CAMSS (Cloud, Analytics, Mobility, Social and Security)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49198" y="5005435"/>
            <a:ext cx="221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Mainframe and Mini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35196" y="6450655"/>
            <a:ext cx="429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Next Generation Portfolio Architecture and the API Economy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4182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-1" charset="0"/>
              </a:rPr>
              <a:t>Summary:  New </a:t>
            </a:r>
            <a:r>
              <a:rPr lang="en-US" dirty="0">
                <a:latin typeface="Arial" pitchFamily="-1" charset="0"/>
              </a:rPr>
              <a:t>User and App </a:t>
            </a:r>
            <a:r>
              <a:rPr lang="en-US" dirty="0" smtClean="0">
                <a:latin typeface="Arial" pitchFamily="-1" charset="0"/>
              </a:rPr>
              <a:t>/ API Economy </a:t>
            </a:r>
            <a:r>
              <a:rPr lang="en-US" dirty="0">
                <a:latin typeface="Arial" pitchFamily="-1" charset="0"/>
              </a:rPr>
              <a:t>has emerged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35196" y="6450655"/>
            <a:ext cx="429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Next Generation Portfolio Architecture and the API Economy</a:t>
            </a:r>
            <a:endParaRPr lang="en-US" sz="1200" dirty="0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400050" y="1331913"/>
            <a:ext cx="5980113" cy="495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09" tIns="65305" rIns="197724" bIns="65305">
            <a:prstTxWarp prst="textNoShape">
              <a:avLst/>
            </a:prstTxWarp>
          </a:bodyPr>
          <a:lstStyle/>
          <a:p>
            <a:pPr marL="311150" indent="-246063">
              <a:spcBef>
                <a:spcPct val="20000"/>
              </a:spcBef>
              <a:buFont typeface="Wingdings" pitchFamily="-1" charset="2"/>
              <a:buChar char="§"/>
            </a:pPr>
            <a:r>
              <a:rPr lang="en-US" sz="2000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New user:  fundamental Shifts in Devices and Usage</a:t>
            </a:r>
          </a:p>
          <a:p>
            <a:pPr marL="887413" lvl="1" indent="-330200">
              <a:spcBef>
                <a:spcPct val="20000"/>
              </a:spcBef>
              <a:buFont typeface="Arial" pitchFamily="-1" charset="0"/>
              <a:buChar char="–"/>
            </a:pP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PC 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  <a:sym typeface="Wingdings" pitchFamily="-1" charset="2"/>
              </a:rPr>
              <a:t> Mobile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 </a:t>
            </a:r>
          </a:p>
          <a:p>
            <a:pPr marL="887413" lvl="1" indent="-330200">
              <a:spcBef>
                <a:spcPct val="20000"/>
              </a:spcBef>
              <a:buFont typeface="Arial" pitchFamily="-1" charset="0"/>
              <a:buChar char="–"/>
            </a:pP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Search 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  <a:sym typeface="Wingdings" pitchFamily="-1" charset="2"/>
              </a:rPr>
              <a:t> Social</a:t>
            </a:r>
          </a:p>
          <a:p>
            <a:pPr marL="887413" lvl="1" indent="-330200">
              <a:spcBef>
                <a:spcPct val="20000"/>
              </a:spcBef>
              <a:buFont typeface="Arial" pitchFamily="-1" charset="0"/>
              <a:buChar char="–"/>
            </a:pP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Traveling Heavy 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  <a:sym typeface="Wingdings" pitchFamily="-1" charset="2"/>
              </a:rPr>
              <a:t> Traveling Light</a:t>
            </a:r>
          </a:p>
          <a:p>
            <a:pPr marL="887413" lvl="1" indent="-330200">
              <a:spcBef>
                <a:spcPct val="20000"/>
              </a:spcBef>
              <a:buFont typeface="Arial" pitchFamily="-1" charset="0"/>
              <a:buChar char="–"/>
            </a:pP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Minimal Insight 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  <a:sym typeface="Wingdings" pitchFamily="-1" charset="2"/>
              </a:rPr>
              <a:t> Contextual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 </a:t>
            </a:r>
          </a:p>
          <a:p>
            <a:pPr marL="887413" lvl="1" indent="-330200">
              <a:spcBef>
                <a:spcPct val="20000"/>
              </a:spcBef>
              <a:buFont typeface="Arial" pitchFamily="-1" charset="0"/>
              <a:buChar char="–"/>
            </a:pP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Standard Interfaces 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  <a:sym typeface="Wingdings" pitchFamily="-1" charset="2"/>
              </a:rPr>
              <a:t> Imagination of User Interfaces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 </a:t>
            </a:r>
          </a:p>
          <a:p>
            <a:pPr marL="887413" lvl="1" indent="-330200">
              <a:spcBef>
                <a:spcPct val="20000"/>
              </a:spcBef>
            </a:pPr>
            <a:endParaRPr lang="en-US" dirty="0">
              <a:solidFill>
                <a:srgbClr val="2F2B20"/>
              </a:solidFill>
              <a:ea typeface="MS PGothic" pitchFamily="34" charset="-128"/>
              <a:cs typeface="MS PGothic" pitchFamily="34" charset="-128"/>
            </a:endParaRPr>
          </a:p>
          <a:p>
            <a:pPr marL="311150" indent="-246063">
              <a:spcBef>
                <a:spcPct val="20000"/>
              </a:spcBef>
              <a:buFont typeface="Wingdings" pitchFamily="-1" charset="2"/>
              <a:buChar char="§"/>
            </a:pPr>
            <a:r>
              <a:rPr lang="en-US" sz="2000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Application economy of the enterprise is changing: bring your own applications, data and device to the enterprise  </a:t>
            </a:r>
          </a:p>
          <a:p>
            <a:pPr marL="887413" lvl="1" indent="-330200">
              <a:spcBef>
                <a:spcPct val="20000"/>
              </a:spcBef>
              <a:buFont typeface="Arial" pitchFamily="-1" charset="0"/>
              <a:buChar char="–"/>
            </a:pP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Unaware 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  <a:sym typeface="Wingdings" pitchFamily="-1" charset="2"/>
              </a:rPr>
              <a:t> Incorporated Location Services</a:t>
            </a:r>
            <a:endParaRPr lang="en-US" dirty="0">
              <a:solidFill>
                <a:srgbClr val="2F2B20"/>
              </a:solidFill>
              <a:ea typeface="MS PGothic" pitchFamily="34" charset="-128"/>
              <a:cs typeface="MS PGothic" pitchFamily="34" charset="-128"/>
            </a:endParaRPr>
          </a:p>
          <a:p>
            <a:pPr marL="887413" lvl="1" indent="-330200">
              <a:spcBef>
                <a:spcPct val="20000"/>
              </a:spcBef>
              <a:buFont typeface="Arial" pitchFamily="-1" charset="0"/>
              <a:buChar char="–"/>
            </a:pP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“Toy Apps” 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  <a:sym typeface="Wingdings" pitchFamily="-1" charset="2"/>
              </a:rPr>
              <a:t> Business Level Capabilities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 </a:t>
            </a:r>
          </a:p>
          <a:p>
            <a:pPr marL="887413" lvl="1" indent="-330200">
              <a:spcBef>
                <a:spcPct val="20000"/>
              </a:spcBef>
              <a:buFont typeface="Arial" pitchFamily="-1" charset="0"/>
              <a:buChar char="–"/>
            </a:pP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Monolithic applications 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  <a:sym typeface="Wingdings" pitchFamily="-1" charset="2"/>
              </a:rPr>
              <a:t> Mobile</a:t>
            </a:r>
            <a:r>
              <a:rPr lang="en-US" dirty="0">
                <a:solidFill>
                  <a:srgbClr val="2F2B20"/>
                </a:solidFill>
                <a:ea typeface="MS PGothic" pitchFamily="34" charset="-128"/>
                <a:cs typeface="MS PGothic" pitchFamily="34" charset="-128"/>
              </a:rPr>
              <a:t> Self-Service Marketplaces</a:t>
            </a:r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00067" y="4276726"/>
            <a:ext cx="411163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05649" y="4464844"/>
            <a:ext cx="1169988" cy="87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51762" y="5378449"/>
            <a:ext cx="1011238" cy="70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7461250" y="3589338"/>
            <a:ext cx="1225550" cy="68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00067" y="1331913"/>
            <a:ext cx="1916112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4225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 A new developer </a:t>
            </a:r>
            <a:r>
              <a:rPr lang="en-US" dirty="0"/>
              <a:t>has emerged in the enterprise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4" y="1828800"/>
            <a:ext cx="5599746" cy="4495800"/>
          </a:xfrm>
        </p:spPr>
        <p:txBody>
          <a:bodyPr/>
          <a:lstStyle/>
          <a:p>
            <a:pPr marL="311150" indent="-246063">
              <a:buFont typeface="Wingdings" pitchFamily="-1" charset="2"/>
              <a:buChar char="§"/>
            </a:pPr>
            <a:r>
              <a:rPr lang="en-US" sz="2000" dirty="0">
                <a:solidFill>
                  <a:srgbClr val="2F2B20"/>
                </a:solidFill>
                <a:cs typeface="MS PGothic" pitchFamily="34" charset="-128"/>
              </a:rPr>
              <a:t>The new developer is taking control over the corporation with Open Source</a:t>
            </a:r>
          </a:p>
          <a:p>
            <a:pPr marL="311150" indent="-246063">
              <a:buFont typeface="Wingdings" pitchFamily="-1" charset="2"/>
              <a:buChar char="§"/>
            </a:pPr>
            <a:r>
              <a:rPr lang="en-US" sz="2000" dirty="0" err="1">
                <a:solidFill>
                  <a:srgbClr val="2F2B20"/>
                </a:solidFill>
                <a:cs typeface="MS PGothic" pitchFamily="34" charset="-128"/>
              </a:rPr>
              <a:t>Prosumers</a:t>
            </a:r>
            <a:r>
              <a:rPr lang="en-US" sz="2000" dirty="0">
                <a:solidFill>
                  <a:srgbClr val="2F2B20"/>
                </a:solidFill>
                <a:cs typeface="MS PGothic" pitchFamily="34" charset="-128"/>
              </a:rPr>
              <a:t> are becoming the newest developers</a:t>
            </a:r>
          </a:p>
          <a:p>
            <a:pPr marL="311150" indent="-246063">
              <a:buFont typeface="Wingdings" pitchFamily="-1" charset="2"/>
              <a:buChar char="§"/>
            </a:pPr>
            <a:r>
              <a:rPr lang="en-US" sz="2000" dirty="0" smtClean="0">
                <a:solidFill>
                  <a:srgbClr val="2F2B20"/>
                </a:solidFill>
                <a:cs typeface="MS PGothic" pitchFamily="34" charset="-128"/>
              </a:rPr>
              <a:t>The </a:t>
            </a:r>
            <a:r>
              <a:rPr lang="en-US" sz="2000" dirty="0">
                <a:solidFill>
                  <a:srgbClr val="2F2B20"/>
                </a:solidFill>
                <a:cs typeface="MS PGothic" pitchFamily="34" charset="-128"/>
              </a:rPr>
              <a:t>new developer is API driven</a:t>
            </a:r>
          </a:p>
          <a:p>
            <a:pPr marL="887413" lvl="1" indent="-330200">
              <a:buFont typeface="Arial" pitchFamily="-1" charset="0"/>
              <a:buChar char="–"/>
            </a:pPr>
            <a:r>
              <a:rPr lang="en-US" dirty="0">
                <a:solidFill>
                  <a:srgbClr val="2F2B20"/>
                </a:solidFill>
                <a:cs typeface="MS PGothic" pitchFamily="34" charset="-128"/>
              </a:rPr>
              <a:t>APIs are changing the face of development and the way products and services are delivered</a:t>
            </a:r>
          </a:p>
          <a:p>
            <a:pPr marL="887413" lvl="1" indent="-330200">
              <a:buFont typeface="Arial" pitchFamily="-1" charset="0"/>
              <a:buChar char="–"/>
            </a:pPr>
            <a:r>
              <a:rPr lang="en-US" dirty="0">
                <a:solidFill>
                  <a:srgbClr val="2F2B20"/>
                </a:solidFill>
                <a:cs typeface="MS PGothic" pitchFamily="34" charset="-128"/>
              </a:rPr>
              <a:t>Create exposure and revenue</a:t>
            </a:r>
          </a:p>
          <a:p>
            <a:pPr marL="887413" lvl="1" indent="-330200">
              <a:buFont typeface="Arial" pitchFamily="-1" charset="0"/>
              <a:buChar char="–"/>
            </a:pPr>
            <a:r>
              <a:rPr lang="en-US" dirty="0">
                <a:solidFill>
                  <a:srgbClr val="2F2B20"/>
                </a:solidFill>
                <a:cs typeface="MS PGothic" pitchFamily="34" charset="-128"/>
              </a:rPr>
              <a:t>Foster new affiliate and distribution models</a:t>
            </a:r>
          </a:p>
          <a:p>
            <a:pPr marL="887413" lvl="1" indent="-330200">
              <a:buFont typeface="Arial" pitchFamily="-1" charset="0"/>
              <a:buChar char="–"/>
            </a:pPr>
            <a:r>
              <a:rPr lang="en-US" dirty="0">
                <a:solidFill>
                  <a:srgbClr val="2F2B20"/>
                </a:solidFill>
                <a:cs typeface="MS PGothic" pitchFamily="34" charset="-128"/>
              </a:rPr>
              <a:t>Allow companies to open their resources in a secure and controlled way</a:t>
            </a:r>
          </a:p>
          <a:p>
            <a:pPr marL="887413" lvl="1" indent="-330200">
              <a:buFont typeface="Arial" pitchFamily="-1" charset="0"/>
              <a:buChar char="–"/>
            </a:pPr>
            <a:r>
              <a:rPr lang="en-US" dirty="0">
                <a:solidFill>
                  <a:srgbClr val="2F2B20"/>
                </a:solidFill>
                <a:cs typeface="MS PGothic" pitchFamily="34" charset="-128"/>
              </a:rPr>
              <a:t>Create near real time access to cross division resources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37363" y="1138238"/>
            <a:ext cx="203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21513" y="3271838"/>
            <a:ext cx="1847850" cy="65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37363" y="5645150"/>
            <a:ext cx="18034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86463" y="3937000"/>
            <a:ext cx="17018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48400" y="4953000"/>
            <a:ext cx="1265238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99138" y="2255838"/>
            <a:ext cx="8985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529513" y="5029200"/>
            <a:ext cx="133985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837363" y="1747838"/>
            <a:ext cx="2032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735196" y="6450655"/>
            <a:ext cx="429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Next Generation Portfolio Architecture and the API Economy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99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TextBox 13"/>
          <p:cNvSpPr txBox="1">
            <a:spLocks noChangeArrowheads="1"/>
          </p:cNvSpPr>
          <p:nvPr/>
        </p:nvSpPr>
        <p:spPr bwMode="auto">
          <a:xfrm>
            <a:off x="438150" y="1636713"/>
            <a:ext cx="5826125" cy="355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i="1" dirty="0">
                <a:solidFill>
                  <a:srgbClr val="2F2B20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</a:rPr>
              <a:t>Questions? : </a:t>
            </a:r>
          </a:p>
          <a:p>
            <a:pPr>
              <a:lnSpc>
                <a:spcPct val="80000"/>
              </a:lnSpc>
            </a:pPr>
            <a:r>
              <a:rPr lang="en-US" sz="2800" i="1" dirty="0">
                <a:solidFill>
                  <a:srgbClr val="2F2B20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</a:rPr>
              <a:t>Kerrie holley ; klholley@us.ibm.com</a:t>
            </a:r>
          </a:p>
          <a:p>
            <a:pPr>
              <a:lnSpc>
                <a:spcPct val="80000"/>
              </a:lnSpc>
            </a:pPr>
            <a:endParaRPr lang="en-US" sz="2800" i="1" dirty="0">
              <a:solidFill>
                <a:srgbClr val="2F2B20"/>
              </a:solidFill>
              <a:latin typeface="Times New Roman" pitchFamily="-1" charset="0"/>
              <a:ea typeface="Times New Roman" pitchFamily="-1" charset="0"/>
              <a:cs typeface="Times New Roman" pitchFamily="-1" charset="0"/>
            </a:endParaRPr>
          </a:p>
          <a:p>
            <a:pPr>
              <a:lnSpc>
                <a:spcPct val="80000"/>
              </a:lnSpc>
            </a:pPr>
            <a:r>
              <a:rPr lang="en-US" sz="2800" i="1" dirty="0">
                <a:solidFill>
                  <a:srgbClr val="2F2B20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</a:rPr>
              <a:t>twitter.com/kerrieh</a:t>
            </a:r>
          </a:p>
          <a:p>
            <a:pPr>
              <a:lnSpc>
                <a:spcPct val="80000"/>
              </a:lnSpc>
            </a:pPr>
            <a:endParaRPr lang="en-US" sz="2800" i="1" dirty="0">
              <a:solidFill>
                <a:srgbClr val="2F2B20"/>
              </a:solidFill>
              <a:latin typeface="Times New Roman" pitchFamily="-1" charset="0"/>
              <a:ea typeface="Times New Roman" pitchFamily="-1" charset="0"/>
              <a:cs typeface="Times New Roman" pitchFamily="-1" charset="0"/>
            </a:endParaRPr>
          </a:p>
          <a:p>
            <a:pPr>
              <a:lnSpc>
                <a:spcPct val="80000"/>
              </a:lnSpc>
            </a:pPr>
            <a:r>
              <a:rPr lang="en-US" sz="2800" i="1" dirty="0">
                <a:solidFill>
                  <a:srgbClr val="2F2B20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</a:rPr>
              <a:t>http://www.facebook.com/KerrieHolleyIBM</a:t>
            </a:r>
          </a:p>
          <a:p>
            <a:pPr>
              <a:lnSpc>
                <a:spcPct val="80000"/>
              </a:lnSpc>
            </a:pPr>
            <a:endParaRPr lang="en-US" sz="2800" i="1" dirty="0">
              <a:solidFill>
                <a:srgbClr val="2F2B20"/>
              </a:solidFill>
              <a:latin typeface="Times New Roman" pitchFamily="-1" charset="0"/>
              <a:ea typeface="Times New Roman" pitchFamily="-1" charset="0"/>
              <a:cs typeface="Times New Roman" pitchFamily="-1" charset="0"/>
            </a:endParaRPr>
          </a:p>
          <a:p>
            <a:pPr>
              <a:lnSpc>
                <a:spcPct val="80000"/>
              </a:lnSpc>
            </a:pPr>
            <a:r>
              <a:rPr lang="en-US" sz="2800" i="1" dirty="0">
                <a:solidFill>
                  <a:srgbClr val="2F2B20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</a:rPr>
              <a:t>http://www-03.ibm.com/developerworks/blogs/page/ClientSOA </a:t>
            </a:r>
            <a:endParaRPr lang="en-US" sz="4300" i="1" dirty="0">
              <a:solidFill>
                <a:srgbClr val="2F2B20"/>
              </a:solidFill>
              <a:latin typeface="Times New Roman" pitchFamily="-1" charset="0"/>
              <a:ea typeface="Times New Roman" pitchFamily="-1" charset="0"/>
              <a:cs typeface="Times New Roman" pitchFamily="-1" charset="0"/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32675" y="1252538"/>
            <a:ext cx="1460500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2838" y="2616200"/>
            <a:ext cx="609600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>
            <a:hlinkClick r:id="rId5"/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92663" y="3414713"/>
            <a:ext cx="1314450" cy="87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>
            <a:hlinkClick r:id="rId7"/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10338" y="4398963"/>
            <a:ext cx="1184275" cy="118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">
            <a:hlinkClick r:id="rId9"/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03925" y="1724025"/>
            <a:ext cx="860425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35196" y="6450655"/>
            <a:ext cx="429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Next Generation Portfolio Architecture and the API Economy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751739" y="5701502"/>
            <a:ext cx="6433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IBM </a:t>
            </a:r>
            <a:r>
              <a:rPr lang="en-US" b="1" dirty="0" err="1" smtClean="0"/>
              <a:t>RedGuide</a:t>
            </a:r>
            <a:r>
              <a:rPr lang="en-US" b="1" dirty="0" smtClean="0"/>
              <a:t>:  Power of the API Economy</a:t>
            </a:r>
          </a:p>
          <a:p>
            <a:r>
              <a:rPr lang="en-US" dirty="0" smtClean="0">
                <a:hlinkClick r:id="rId11"/>
              </a:rPr>
              <a:t>http</a:t>
            </a:r>
            <a:r>
              <a:rPr lang="en-US" dirty="0">
                <a:hlinkClick r:id="rId11"/>
              </a:rPr>
              <a:t>://</a:t>
            </a:r>
            <a:r>
              <a:rPr lang="en-US" dirty="0" err="1">
                <a:hlinkClick r:id="rId11"/>
              </a:rPr>
              <a:t>www.redbooks.ibm.com</a:t>
            </a:r>
            <a:r>
              <a:rPr lang="en-US" dirty="0">
                <a:hlinkClick r:id="rId11"/>
              </a:rPr>
              <a:t>/abstracts/redp5096.html?Open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042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0723" name="Picture 6" descr="5300_IBM_Bla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550" y="3054350"/>
            <a:ext cx="22209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19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Mega Trends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35196" y="6450655"/>
            <a:ext cx="429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Next Generation Portfolio Architecture and the API Economy</a:t>
            </a:r>
            <a:endParaRPr lang="en-US" sz="1200" dirty="0"/>
          </a:p>
        </p:txBody>
      </p:sp>
      <p:sp>
        <p:nvSpPr>
          <p:cNvPr id="66" name="AutoShape 49"/>
          <p:cNvSpPr>
            <a:spLocks noChangeArrowheads="1"/>
          </p:cNvSpPr>
          <p:nvPr/>
        </p:nvSpPr>
        <p:spPr bwMode="auto">
          <a:xfrm rot="5400000">
            <a:off x="584180" y="3214707"/>
            <a:ext cx="5284827" cy="1366838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304 w 21600"/>
              <a:gd name="T13" fmla="*/ 4304 h 21600"/>
              <a:gd name="T14" fmla="*/ 17296 w 21600"/>
              <a:gd name="T15" fmla="*/ 1729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007" y="21600"/>
                </a:lnTo>
                <a:lnTo>
                  <a:pt x="16593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82001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7" name="TextBox 5"/>
          <p:cNvSpPr>
            <a:spLocks noChangeArrowheads="1"/>
          </p:cNvSpPr>
          <p:nvPr/>
        </p:nvSpPr>
        <p:spPr bwMode="auto">
          <a:xfrm>
            <a:off x="271463" y="2376488"/>
            <a:ext cx="2330450" cy="757237"/>
          </a:xfrm>
          <a:prstGeom prst="roundRect">
            <a:avLst>
              <a:gd name="adj" fmla="val 21634"/>
            </a:avLst>
          </a:prstGeom>
          <a:solidFill>
            <a:srgbClr val="4F81BD"/>
          </a:solidFill>
          <a:ln w="19050">
            <a:solidFill>
              <a:srgbClr val="FFFFFF"/>
            </a:solidFill>
            <a:round/>
            <a:headEnd/>
            <a:tailEnd/>
          </a:ln>
        </p:spPr>
        <p:txBody>
          <a:bodyPr lIns="36000" rIns="36000"/>
          <a:lstStyle/>
          <a:p>
            <a:pPr algn="ctr"/>
            <a:r>
              <a:rPr lang="en-US" sz="1400" b="1" dirty="0">
                <a:solidFill>
                  <a:srgbClr val="FFFFFF"/>
                </a:solidFill>
                <a:ea typeface="MS PGothic" pitchFamily="34" charset="-128"/>
              </a:rPr>
              <a:t>Technology Drivers</a:t>
            </a:r>
          </a:p>
        </p:txBody>
      </p:sp>
      <p:sp>
        <p:nvSpPr>
          <p:cNvPr id="68" name="TextBox 9"/>
          <p:cNvSpPr>
            <a:spLocks noChangeArrowheads="1"/>
          </p:cNvSpPr>
          <p:nvPr/>
        </p:nvSpPr>
        <p:spPr bwMode="auto">
          <a:xfrm>
            <a:off x="271463" y="4545013"/>
            <a:ext cx="2332037" cy="636587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19050">
            <a:solidFill>
              <a:srgbClr val="FFFFFF"/>
            </a:solidFill>
            <a:round/>
            <a:headEnd/>
            <a:tailEnd/>
          </a:ln>
        </p:spPr>
        <p:txBody>
          <a:bodyPr lIns="36000" rIns="36000" bIns="0" anchor="b"/>
          <a:lstStyle/>
          <a:p>
            <a:pPr algn="ctr"/>
            <a:r>
              <a:rPr lang="en-US" sz="1400" b="1" dirty="0">
                <a:solidFill>
                  <a:srgbClr val="FFFFFF"/>
                </a:solidFill>
                <a:ea typeface="MS PGothic" pitchFamily="34" charset="-128"/>
              </a:rPr>
              <a:t>Mobile - Social – Cloud - Analytics / Big Data</a:t>
            </a:r>
          </a:p>
        </p:txBody>
      </p:sp>
      <p:sp>
        <p:nvSpPr>
          <p:cNvPr id="69" name="Freeform 36"/>
          <p:cNvSpPr>
            <a:spLocks/>
          </p:cNvSpPr>
          <p:nvPr/>
        </p:nvSpPr>
        <p:spPr bwMode="auto">
          <a:xfrm>
            <a:off x="3738563" y="2322965"/>
            <a:ext cx="5140325" cy="1206500"/>
          </a:xfrm>
          <a:prstGeom prst="roundRect">
            <a:avLst>
              <a:gd name="adj" fmla="val 16667"/>
            </a:avLst>
          </a:prstGeom>
          <a:solidFill>
            <a:srgbClr val="99CC00">
              <a:alpha val="50195"/>
            </a:srgbClr>
          </a:solidFill>
          <a:ln w="25400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1277188" tIns="60960" rIns="60961" bIns="60960" anchor="ctr"/>
          <a:lstStyle/>
          <a:p>
            <a:pPr marL="114300" indent="-114300" defTabSz="711200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solidFill>
                  <a:schemeClr val="tx1"/>
                </a:solidFill>
                <a:ea typeface="MS PGothic" pitchFamily="34" charset="-128"/>
              </a:rPr>
              <a:t>Time to Value</a:t>
            </a:r>
            <a:endParaRPr lang="en-US" sz="1400" b="1" dirty="0">
              <a:solidFill>
                <a:schemeClr val="tx1"/>
              </a:solidFill>
              <a:ea typeface="MS PGothic" pitchFamily="34" charset="-128"/>
            </a:endParaRPr>
          </a:p>
          <a:p>
            <a:pPr marL="114300" indent="-114300" defTabSz="711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400" b="1" dirty="0" smtClean="0">
                <a:solidFill>
                  <a:schemeClr val="tx1"/>
                </a:solidFill>
                <a:ea typeface="MS PGothic" pitchFamily="34" charset="-128"/>
              </a:rPr>
              <a:t>Fast pace</a:t>
            </a:r>
            <a:endParaRPr lang="en-US" sz="1400" b="1" dirty="0">
              <a:solidFill>
                <a:schemeClr val="tx1"/>
              </a:solidFill>
              <a:ea typeface="MS PGothic" pitchFamily="34" charset="-128"/>
            </a:endParaRPr>
          </a:p>
          <a:p>
            <a:pPr marL="114300" indent="-114300" defTabSz="711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400" b="1" dirty="0" smtClean="0">
                <a:ea typeface="MS PGothic" pitchFamily="34" charset="-128"/>
              </a:rPr>
              <a:t>Minimize time to value</a:t>
            </a:r>
          </a:p>
          <a:p>
            <a:pPr marL="114300" indent="-114300" defTabSz="711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400" b="1" dirty="0" smtClean="0">
                <a:ea typeface="MS PGothic" pitchFamily="34" charset="-128"/>
              </a:rPr>
              <a:t>Expectations set by new companies</a:t>
            </a:r>
            <a:endParaRPr lang="en-US" sz="1400" b="1" dirty="0">
              <a:solidFill>
                <a:schemeClr val="tx1"/>
              </a:solidFill>
              <a:ea typeface="MS PGothic" pitchFamily="34" charset="-128"/>
            </a:endParaRPr>
          </a:p>
          <a:p>
            <a:pPr marL="114300" indent="-114300" defTabSz="711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1400" b="1" dirty="0">
              <a:solidFill>
                <a:schemeClr val="tx1"/>
              </a:solidFill>
              <a:ea typeface="MS PGothic" pitchFamily="34" charset="-128"/>
            </a:endParaRPr>
          </a:p>
        </p:txBody>
      </p:sp>
      <p:sp>
        <p:nvSpPr>
          <p:cNvPr id="70" name="Freeform 38"/>
          <p:cNvSpPr>
            <a:spLocks/>
          </p:cNvSpPr>
          <p:nvPr/>
        </p:nvSpPr>
        <p:spPr bwMode="auto">
          <a:xfrm>
            <a:off x="3738563" y="3680354"/>
            <a:ext cx="5140325" cy="1442958"/>
          </a:xfrm>
          <a:prstGeom prst="roundRect">
            <a:avLst>
              <a:gd name="adj" fmla="val 16667"/>
            </a:avLst>
          </a:prstGeom>
          <a:solidFill>
            <a:srgbClr val="9900CC">
              <a:alpha val="50195"/>
            </a:srgbClr>
          </a:solidFill>
          <a:ln w="25400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1277188" tIns="60960" rIns="60961" bIns="60960" anchor="ctr"/>
          <a:lstStyle/>
          <a:p>
            <a:pPr marL="114300" indent="-114300" defTabSz="711200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solidFill>
                  <a:schemeClr val="tx1"/>
                </a:solidFill>
                <a:ea typeface="MS PGothic" pitchFamily="34" charset="-128"/>
              </a:rPr>
              <a:t>New Enterprise</a:t>
            </a:r>
            <a:endParaRPr lang="en-US" sz="1400" b="1" dirty="0">
              <a:solidFill>
                <a:schemeClr val="tx1"/>
              </a:solidFill>
              <a:ea typeface="MS PGothic" pitchFamily="34" charset="-128"/>
            </a:endParaRPr>
          </a:p>
          <a:p>
            <a:pPr marL="114300" indent="-114300" defTabSz="711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400" b="1" dirty="0" smtClean="0">
                <a:ea typeface="MS PGothic" pitchFamily="34" charset="-128"/>
              </a:rPr>
              <a:t>As a service economy </a:t>
            </a:r>
          </a:p>
          <a:p>
            <a:pPr marL="114300" indent="-114300" defTabSz="711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400" b="1" dirty="0" smtClean="0">
                <a:ea typeface="MS PGothic" pitchFamily="34" charset="-128"/>
              </a:rPr>
              <a:t>New developer</a:t>
            </a:r>
          </a:p>
          <a:p>
            <a:pPr marL="114300" indent="-114300" defTabSz="711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400" b="1" dirty="0" smtClean="0">
                <a:ea typeface="MS PGothic" pitchFamily="34" charset="-128"/>
              </a:rPr>
              <a:t>New user</a:t>
            </a:r>
          </a:p>
          <a:p>
            <a:pPr marL="114300" indent="-114300" defTabSz="711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1400" b="1" dirty="0" smtClean="0">
              <a:ea typeface="MS PGothic" pitchFamily="34" charset="-128"/>
            </a:endParaRPr>
          </a:p>
        </p:txBody>
      </p:sp>
      <p:sp>
        <p:nvSpPr>
          <p:cNvPr id="71" name="Freeform 40"/>
          <p:cNvSpPr>
            <a:spLocks/>
          </p:cNvSpPr>
          <p:nvPr/>
        </p:nvSpPr>
        <p:spPr bwMode="auto">
          <a:xfrm>
            <a:off x="3738563" y="5283708"/>
            <a:ext cx="5140325" cy="1206500"/>
          </a:xfrm>
          <a:prstGeom prst="roundRect">
            <a:avLst>
              <a:gd name="adj" fmla="val 16667"/>
            </a:avLst>
          </a:prstGeom>
          <a:solidFill>
            <a:srgbClr val="009999">
              <a:alpha val="50195"/>
            </a:srgbClr>
          </a:solidFill>
          <a:ln w="25400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1277188" tIns="60960" rIns="60961" bIns="60960" anchor="ctr"/>
          <a:lstStyle/>
          <a:p>
            <a:pPr defTabSz="711200">
              <a:spcBef>
                <a:spcPct val="20000"/>
              </a:spcBef>
              <a:defRPr/>
            </a:pPr>
            <a:endParaRPr lang="en-US" sz="1400" b="1" dirty="0">
              <a:solidFill>
                <a:schemeClr val="tx1"/>
              </a:solidFill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72" name="Freeform 27"/>
          <p:cNvSpPr>
            <a:spLocks/>
          </p:cNvSpPr>
          <p:nvPr/>
        </p:nvSpPr>
        <p:spPr bwMode="auto">
          <a:xfrm>
            <a:off x="3738563" y="1091065"/>
            <a:ext cx="5140325" cy="1206500"/>
          </a:xfrm>
          <a:prstGeom prst="roundRect">
            <a:avLst>
              <a:gd name="adj" fmla="val 15083"/>
            </a:avLst>
          </a:prstGeom>
          <a:solidFill>
            <a:srgbClr val="FF6400">
              <a:alpha val="50195"/>
            </a:srgbClr>
          </a:solidFill>
          <a:ln w="25400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1277188" tIns="60960" rIns="60961" bIns="60960" anchor="ctr"/>
          <a:lstStyle/>
          <a:p>
            <a:pPr marL="114300" indent="-114300" defTabSz="711200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sz="1400" b="1" dirty="0" smtClean="0">
                <a:solidFill>
                  <a:schemeClr val="tx1"/>
                </a:solidFill>
                <a:ea typeface="MS PGothic" pitchFamily="34" charset="-128"/>
              </a:rPr>
              <a:t>Tech Startups:  A Cambrian Moment</a:t>
            </a:r>
            <a:endParaRPr lang="en-US" sz="1400" b="1" dirty="0">
              <a:solidFill>
                <a:schemeClr val="tx1"/>
              </a:solidFill>
              <a:ea typeface="MS PGothic" pitchFamily="34" charset="-128"/>
            </a:endParaRPr>
          </a:p>
          <a:p>
            <a:pPr marL="114300" indent="-114300" defTabSz="711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400" b="1" dirty="0">
                <a:latin typeface="Arial"/>
                <a:ea typeface="MS PGothic" pitchFamily="34" charset="-128"/>
                <a:cs typeface="Arial"/>
              </a:rPr>
              <a:t>P</a:t>
            </a:r>
            <a:r>
              <a:rPr lang="en-US" sz="1400" b="1" dirty="0" smtClean="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rPr>
              <a:t>roliferation of startups </a:t>
            </a:r>
            <a:endParaRPr lang="en-US" sz="1400" b="1" dirty="0">
              <a:solidFill>
                <a:schemeClr val="tx1"/>
              </a:solidFill>
              <a:latin typeface="Arial"/>
              <a:ea typeface="MS PGothic" pitchFamily="34" charset="-128"/>
              <a:cs typeface="Arial"/>
            </a:endParaRPr>
          </a:p>
          <a:p>
            <a:pPr marL="114300" indent="-114300" defTabSz="711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400" b="1" dirty="0" err="1">
                <a:latin typeface="Arial"/>
                <a:ea typeface="MS PGothic" pitchFamily="34" charset="-128"/>
                <a:cs typeface="Arial"/>
              </a:rPr>
              <a:t>Platformization</a:t>
            </a:r>
            <a:r>
              <a:rPr lang="en-US" sz="1400" b="1" dirty="0">
                <a:latin typeface="Arial"/>
                <a:ea typeface="MS PGothic" pitchFamily="34" charset="-128"/>
                <a:cs typeface="Arial"/>
              </a:rPr>
              <a:t> of </a:t>
            </a:r>
            <a:r>
              <a:rPr lang="en-US" sz="1400" b="1" dirty="0" smtClean="0">
                <a:latin typeface="Arial"/>
                <a:ea typeface="MS PGothic" pitchFamily="34" charset="-128"/>
                <a:cs typeface="Arial"/>
              </a:rPr>
              <a:t>everything</a:t>
            </a:r>
          </a:p>
          <a:p>
            <a:pPr marL="114300" indent="-114300" defTabSz="711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rPr>
              <a:t>Business ecosystems</a:t>
            </a:r>
            <a:endParaRPr lang="en-US" sz="1400" b="1" dirty="0">
              <a:solidFill>
                <a:schemeClr val="tx1"/>
              </a:solidFill>
              <a:latin typeface="Arial"/>
              <a:ea typeface="MS PGothic" pitchFamily="34" charset="-128"/>
              <a:cs typeface="Arial"/>
            </a:endParaRPr>
          </a:p>
        </p:txBody>
      </p:sp>
      <p:pic>
        <p:nvPicPr>
          <p:cNvPr id="73" name="Picture 5" descr="HiRes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4F81BD">
                <a:tint val="45000"/>
                <a:satMod val="400000"/>
              </a:srgbClr>
            </a:duotone>
            <a:extLst/>
          </a:blip>
          <a:srcRect/>
          <a:stretch>
            <a:fillRect/>
          </a:stretch>
        </p:blipFill>
        <p:spPr bwMode="auto">
          <a:xfrm>
            <a:off x="278110" y="2875254"/>
            <a:ext cx="2318154" cy="1822673"/>
          </a:xfrm>
          <a:prstGeom prst="rect">
            <a:avLst/>
          </a:prstGeom>
          <a:noFill/>
          <a:ln w="16510">
            <a:solidFill>
              <a:schemeClr val="bg1"/>
            </a:solidFill>
            <a:miter lim="800000"/>
            <a:headEnd/>
            <a:tailEnd/>
          </a:ln>
          <a:extLst/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732" y="5413600"/>
            <a:ext cx="1290505" cy="85566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732" y="1255712"/>
            <a:ext cx="1158063" cy="87190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013" y="2427125"/>
            <a:ext cx="1009782" cy="1009782"/>
          </a:xfrm>
          <a:prstGeom prst="rect">
            <a:avLst/>
          </a:prstGeom>
        </p:spPr>
      </p:pic>
      <p:pic>
        <p:nvPicPr>
          <p:cNvPr id="77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89196" y="3763638"/>
            <a:ext cx="1151455" cy="119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Rectangle 77"/>
          <p:cNvSpPr/>
          <p:nvPr/>
        </p:nvSpPr>
        <p:spPr>
          <a:xfrm>
            <a:off x="5052237" y="5209637"/>
            <a:ext cx="3826651" cy="1557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-114300" defTabSz="711200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sz="1400" b="1" dirty="0">
                <a:ea typeface="MS PGothic" pitchFamily="34" charset="-128"/>
              </a:rPr>
              <a:t>Collaborative Consumption </a:t>
            </a:r>
          </a:p>
          <a:p>
            <a:pPr marL="114300" indent="-114300" defTabSz="711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400" b="1" dirty="0">
                <a:ea typeface="MS PGothic" pitchFamily="34" charset="-128"/>
              </a:rPr>
              <a:t>Shared, Peer-to-peer, mesh or </a:t>
            </a:r>
            <a:r>
              <a:rPr lang="en-US" sz="1400" b="1" dirty="0" smtClean="0">
                <a:ea typeface="MS PGothic" pitchFamily="34" charset="-128"/>
              </a:rPr>
              <a:t>collaborative </a:t>
            </a:r>
            <a:r>
              <a:rPr lang="en-US" sz="1400" b="1" dirty="0">
                <a:ea typeface="MS PGothic" pitchFamily="34" charset="-128"/>
              </a:rPr>
              <a:t>economy</a:t>
            </a:r>
          </a:p>
          <a:p>
            <a:pPr marL="114300" indent="-114300" defTabSz="711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400" b="1" dirty="0">
                <a:ea typeface="MS PGothic" pitchFamily="34" charset="-128"/>
              </a:rPr>
              <a:t>Democratization of all things</a:t>
            </a:r>
          </a:p>
          <a:p>
            <a:pPr marL="114300" indent="-114300" defTabSz="711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400" b="1" dirty="0" err="1">
                <a:ea typeface="MS PGothic" pitchFamily="34" charset="-128"/>
              </a:rPr>
              <a:t>Consumerization</a:t>
            </a:r>
            <a:r>
              <a:rPr lang="en-US" sz="1400" b="1" dirty="0">
                <a:ea typeface="MS PGothic" pitchFamily="34" charset="-128"/>
              </a:rPr>
              <a:t> of IT</a:t>
            </a:r>
          </a:p>
          <a:p>
            <a:pPr marL="114300" indent="-114300" defTabSz="711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1400" b="1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65848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most Major Market clients, many mission critical applications have reached the point of diminishing return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35196" y="6450655"/>
            <a:ext cx="429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Next Generation Portfolio Architecture and the API Economy</a:t>
            </a:r>
            <a:endParaRPr lang="en-US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7354" y="2605714"/>
            <a:ext cx="5437836" cy="3367975"/>
            <a:chOff x="-4294" y="2552468"/>
            <a:chExt cx="6967708" cy="2941655"/>
          </a:xfrm>
        </p:grpSpPr>
        <p:sp>
          <p:nvSpPr>
            <p:cNvPr id="5" name="Rectangle 4"/>
            <p:cNvSpPr/>
            <p:nvPr/>
          </p:nvSpPr>
          <p:spPr bwMode="auto">
            <a:xfrm>
              <a:off x="2821626" y="3003234"/>
              <a:ext cx="4062413" cy="202936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rgbClr val="ADC290"/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1429" tIns="2011445" rIns="91429" bIns="45714" anchor="ctr">
              <a:spAutoFit/>
            </a:bodyPr>
            <a:lstStyle/>
            <a:p>
              <a:pPr algn="ctr" defTabSz="914293">
                <a:defRPr/>
              </a:pPr>
              <a:endParaRPr lang="en-US" sz="1600" dirty="0">
                <a:solidFill>
                  <a:srgbClr val="0000FF"/>
                </a:solidFill>
                <a:latin typeface="Gill Sans" pitchFamily="34" charset="0"/>
                <a:ea typeface="SimSun" pitchFamily="2" charset="-122"/>
                <a:cs typeface="MS PGothic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1529401" y="3003925"/>
              <a:ext cx="1277938" cy="202957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rgbClr val="C8E2C4"/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1429" tIns="2011680" rIns="91429" bIns="45714" anchor="ctr">
              <a:spAutoFit/>
            </a:bodyPr>
            <a:lstStyle/>
            <a:p>
              <a:pPr algn="ctr" defTabSz="914293">
                <a:defRPr/>
              </a:pPr>
              <a:endParaRPr lang="en-US" sz="1600" dirty="0">
                <a:solidFill>
                  <a:srgbClr val="0000FF"/>
                </a:solidFill>
                <a:latin typeface="Gill Sans" pitchFamily="34" charset="0"/>
                <a:ea typeface="SimSun" pitchFamily="2" charset="-122"/>
                <a:cs typeface="MS PGothic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71670" y="3004028"/>
              <a:ext cx="828071" cy="202936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rgbClr val="E8F0E9"/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548576" tIns="2011445" rIns="91429" bIns="45714" anchor="ctr">
              <a:spAutoFit/>
            </a:bodyPr>
            <a:lstStyle/>
            <a:p>
              <a:pPr algn="ctr" defTabSz="914293">
                <a:defRPr/>
              </a:pPr>
              <a:endParaRPr lang="en-US" sz="1600" dirty="0">
                <a:solidFill>
                  <a:srgbClr val="0000FF"/>
                </a:solidFill>
                <a:latin typeface="Gill Sans" pitchFamily="34" charset="0"/>
                <a:ea typeface="SimSun" pitchFamily="2" charset="-122"/>
                <a:cs typeface="MS PGothic"/>
              </a:endParaRPr>
            </a:p>
          </p:txBody>
        </p:sp>
        <p:sp>
          <p:nvSpPr>
            <p:cNvPr id="8" name="Line 45"/>
            <p:cNvSpPr>
              <a:spLocks noChangeShapeType="1"/>
            </p:cNvSpPr>
            <p:nvPr/>
          </p:nvSpPr>
          <p:spPr bwMode="auto">
            <a:xfrm flipV="1">
              <a:off x="848364" y="2736010"/>
              <a:ext cx="0" cy="2438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9" tIns="45714" rIns="91429" bIns="45714" anchor="ctr">
              <a:prstTxWarp prst="textNoShape">
                <a:avLst/>
              </a:prstTxWarp>
              <a:spAutoFit/>
            </a:bodyPr>
            <a:lstStyle/>
            <a:p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9" name="Line 46"/>
            <p:cNvSpPr>
              <a:spLocks noChangeShapeType="1"/>
            </p:cNvSpPr>
            <p:nvPr/>
          </p:nvSpPr>
          <p:spPr bwMode="auto">
            <a:xfrm>
              <a:off x="867414" y="5174410"/>
              <a:ext cx="6096000" cy="12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9" tIns="45714" rIns="91429" bIns="45714" anchor="ctr">
              <a:prstTxWarp prst="textNoShape">
                <a:avLst/>
              </a:prstTxWarp>
              <a:spAutoFit/>
            </a:bodyPr>
            <a:lstStyle/>
            <a:p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10" name="Text Box 47"/>
            <p:cNvSpPr txBox="1">
              <a:spLocks noChangeArrowheads="1"/>
            </p:cNvSpPr>
            <p:nvPr/>
          </p:nvSpPr>
          <p:spPr bwMode="auto">
            <a:xfrm>
              <a:off x="-4294" y="3756773"/>
              <a:ext cx="841715" cy="241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9" tIns="45714" rIns="91429" bIns="45714">
              <a:prstTxWarp prst="textNoShape">
                <a:avLst/>
              </a:prstTxWarp>
              <a:spAutoFit/>
            </a:bodyPr>
            <a:lstStyle/>
            <a:p>
              <a:pPr algn="ctr" defTabSz="457200"/>
              <a:r>
                <a:rPr lang="en-US" sz="1200" dirty="0" smtClean="0">
                  <a:solidFill>
                    <a:srgbClr val="0000FF"/>
                  </a:solidFill>
                  <a:latin typeface="Arial Black" pitchFamily="-1" charset="0"/>
                  <a:ea typeface="SimSun" charset="-122"/>
                  <a:cs typeface="SimSun" charset="-122"/>
                </a:rPr>
                <a:t>Value</a:t>
              </a:r>
              <a:endParaRPr lang="en-US" sz="1200" dirty="0">
                <a:solidFill>
                  <a:srgbClr val="0000FF"/>
                </a:solidFill>
                <a:latin typeface="Arial Black" pitchFamily="-1" charset="0"/>
                <a:ea typeface="SimSun" charset="-122"/>
                <a:cs typeface="SimSun" charset="-122"/>
              </a:endParaRPr>
            </a:p>
          </p:txBody>
        </p:sp>
        <p:sp>
          <p:nvSpPr>
            <p:cNvPr id="11" name="Freeform 51"/>
            <p:cNvSpPr>
              <a:spLocks/>
            </p:cNvSpPr>
            <p:nvPr/>
          </p:nvSpPr>
          <p:spPr bwMode="auto">
            <a:xfrm>
              <a:off x="905404" y="3130777"/>
              <a:ext cx="5794325" cy="1868092"/>
            </a:xfrm>
            <a:custGeom>
              <a:avLst/>
              <a:gdLst>
                <a:gd name="connsiteX0" fmla="*/ 0 w 3900"/>
                <a:gd name="connsiteY0" fmla="*/ 1236 h 1236"/>
                <a:gd name="connsiteX1" fmla="*/ 1344 w 3900"/>
                <a:gd name="connsiteY1" fmla="*/ 816 h 1236"/>
                <a:gd name="connsiteX2" fmla="*/ 1117 w 3900"/>
                <a:gd name="connsiteY2" fmla="*/ 594 h 1236"/>
                <a:gd name="connsiteX3" fmla="*/ 2184 w 3900"/>
                <a:gd name="connsiteY3" fmla="*/ 144 h 1236"/>
                <a:gd name="connsiteX4" fmla="*/ 3900 w 3900"/>
                <a:gd name="connsiteY4" fmla="*/ 0 h 1236"/>
                <a:gd name="connsiteX0" fmla="*/ 0 w 3900"/>
                <a:gd name="connsiteY0" fmla="*/ 1236 h 1236"/>
                <a:gd name="connsiteX1" fmla="*/ 705 w 3900"/>
                <a:gd name="connsiteY1" fmla="*/ 556 h 1236"/>
                <a:gd name="connsiteX2" fmla="*/ 1117 w 3900"/>
                <a:gd name="connsiteY2" fmla="*/ 594 h 1236"/>
                <a:gd name="connsiteX3" fmla="*/ 2184 w 3900"/>
                <a:gd name="connsiteY3" fmla="*/ 144 h 1236"/>
                <a:gd name="connsiteX4" fmla="*/ 3900 w 3900"/>
                <a:gd name="connsiteY4" fmla="*/ 0 h 1236"/>
                <a:gd name="connsiteX0" fmla="*/ 0 w 3900"/>
                <a:gd name="connsiteY0" fmla="*/ 1236 h 1236"/>
                <a:gd name="connsiteX1" fmla="*/ 705 w 3900"/>
                <a:gd name="connsiteY1" fmla="*/ 556 h 1236"/>
                <a:gd name="connsiteX2" fmla="*/ 2184 w 3900"/>
                <a:gd name="connsiteY2" fmla="*/ 144 h 1236"/>
                <a:gd name="connsiteX3" fmla="*/ 3900 w 3900"/>
                <a:gd name="connsiteY3" fmla="*/ 0 h 1236"/>
                <a:gd name="connsiteX0" fmla="*/ 0 w 3900"/>
                <a:gd name="connsiteY0" fmla="*/ 1236 h 1236"/>
                <a:gd name="connsiteX1" fmla="*/ 1005 w 3900"/>
                <a:gd name="connsiteY1" fmla="*/ 209 h 1236"/>
                <a:gd name="connsiteX2" fmla="*/ 2184 w 3900"/>
                <a:gd name="connsiteY2" fmla="*/ 144 h 1236"/>
                <a:gd name="connsiteX3" fmla="*/ 3900 w 3900"/>
                <a:gd name="connsiteY3" fmla="*/ 0 h 1236"/>
                <a:gd name="connsiteX0" fmla="*/ 0 w 3900"/>
                <a:gd name="connsiteY0" fmla="*/ 1236 h 1236"/>
                <a:gd name="connsiteX1" fmla="*/ 1005 w 3900"/>
                <a:gd name="connsiteY1" fmla="*/ 209 h 1236"/>
                <a:gd name="connsiteX2" fmla="*/ 3900 w 3900"/>
                <a:gd name="connsiteY2" fmla="*/ 0 h 1236"/>
                <a:gd name="connsiteX0" fmla="*/ 0 w 3900"/>
                <a:gd name="connsiteY0" fmla="*/ 1351 h 1351"/>
                <a:gd name="connsiteX1" fmla="*/ 1100 w 3900"/>
                <a:gd name="connsiteY1" fmla="*/ 206 h 1351"/>
                <a:gd name="connsiteX2" fmla="*/ 3900 w 3900"/>
                <a:gd name="connsiteY2" fmla="*/ 115 h 1351"/>
                <a:gd name="connsiteX0" fmla="*/ 0 w 3900"/>
                <a:gd name="connsiteY0" fmla="*/ 1430 h 1430"/>
                <a:gd name="connsiteX1" fmla="*/ 1100 w 3900"/>
                <a:gd name="connsiteY1" fmla="*/ 285 h 1430"/>
                <a:gd name="connsiteX2" fmla="*/ 3900 w 3900"/>
                <a:gd name="connsiteY2" fmla="*/ 194 h 1430"/>
                <a:gd name="connsiteX0" fmla="*/ 0 w 3900"/>
                <a:gd name="connsiteY0" fmla="*/ 1430 h 1430"/>
                <a:gd name="connsiteX1" fmla="*/ 1100 w 3900"/>
                <a:gd name="connsiteY1" fmla="*/ 285 h 1430"/>
                <a:gd name="connsiteX2" fmla="*/ 3900 w 3900"/>
                <a:gd name="connsiteY2" fmla="*/ 194 h 1430"/>
                <a:gd name="connsiteX0" fmla="*/ 0 w 3900"/>
                <a:gd name="connsiteY0" fmla="*/ 1327 h 1327"/>
                <a:gd name="connsiteX1" fmla="*/ 1100 w 3900"/>
                <a:gd name="connsiteY1" fmla="*/ 182 h 1327"/>
                <a:gd name="connsiteX2" fmla="*/ 3900 w 3900"/>
                <a:gd name="connsiteY2" fmla="*/ 91 h 1327"/>
                <a:gd name="connsiteX0" fmla="*/ 0 w 3616"/>
                <a:gd name="connsiteY0" fmla="*/ 1327 h 1327"/>
                <a:gd name="connsiteX1" fmla="*/ 1100 w 3616"/>
                <a:gd name="connsiteY1" fmla="*/ 182 h 1327"/>
                <a:gd name="connsiteX2" fmla="*/ 3616 w 3616"/>
                <a:gd name="connsiteY2" fmla="*/ 91 h 1327"/>
                <a:gd name="connsiteX0" fmla="*/ 0 w 3616"/>
                <a:gd name="connsiteY0" fmla="*/ 1327 h 1327"/>
                <a:gd name="connsiteX1" fmla="*/ 1100 w 3616"/>
                <a:gd name="connsiteY1" fmla="*/ 182 h 1327"/>
                <a:gd name="connsiteX2" fmla="*/ 3616 w 3616"/>
                <a:gd name="connsiteY2" fmla="*/ 91 h 1327"/>
                <a:gd name="connsiteX0" fmla="*/ 0 w 3616"/>
                <a:gd name="connsiteY0" fmla="*/ 1327 h 1327"/>
                <a:gd name="connsiteX1" fmla="*/ 1202 w 3616"/>
                <a:gd name="connsiteY1" fmla="*/ 182 h 1327"/>
                <a:gd name="connsiteX2" fmla="*/ 3616 w 3616"/>
                <a:gd name="connsiteY2" fmla="*/ 91 h 1327"/>
                <a:gd name="connsiteX0" fmla="*/ 0 w 3616"/>
                <a:gd name="connsiteY0" fmla="*/ 1327 h 1327"/>
                <a:gd name="connsiteX1" fmla="*/ 1202 w 3616"/>
                <a:gd name="connsiteY1" fmla="*/ 182 h 1327"/>
                <a:gd name="connsiteX2" fmla="*/ 3616 w 3616"/>
                <a:gd name="connsiteY2" fmla="*/ 91 h 1327"/>
                <a:gd name="connsiteX0" fmla="*/ 0 w 3616"/>
                <a:gd name="connsiteY0" fmla="*/ 1327 h 1327"/>
                <a:gd name="connsiteX1" fmla="*/ 1202 w 3616"/>
                <a:gd name="connsiteY1" fmla="*/ 182 h 1327"/>
                <a:gd name="connsiteX2" fmla="*/ 3616 w 3616"/>
                <a:gd name="connsiteY2" fmla="*/ 91 h 1327"/>
                <a:gd name="connsiteX0" fmla="*/ 0 w 3616"/>
                <a:gd name="connsiteY0" fmla="*/ 1327 h 1327"/>
                <a:gd name="connsiteX1" fmla="*/ 1202 w 3616"/>
                <a:gd name="connsiteY1" fmla="*/ 182 h 1327"/>
                <a:gd name="connsiteX2" fmla="*/ 3616 w 3616"/>
                <a:gd name="connsiteY2" fmla="*/ 91 h 1327"/>
                <a:gd name="connsiteX0" fmla="*/ 0 w 4044"/>
                <a:gd name="connsiteY0" fmla="*/ 1327 h 1327"/>
                <a:gd name="connsiteX1" fmla="*/ 1202 w 4044"/>
                <a:gd name="connsiteY1" fmla="*/ 182 h 1327"/>
                <a:gd name="connsiteX2" fmla="*/ 4044 w 4044"/>
                <a:gd name="connsiteY2" fmla="*/ 91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4" h="1327">
                  <a:moveTo>
                    <a:pt x="0" y="1327"/>
                  </a:moveTo>
                  <a:cubicBezTo>
                    <a:pt x="490" y="1208"/>
                    <a:pt x="494" y="309"/>
                    <a:pt x="1202" y="182"/>
                  </a:cubicBezTo>
                  <a:cubicBezTo>
                    <a:pt x="1852" y="0"/>
                    <a:pt x="3394" y="64"/>
                    <a:pt x="4044" y="91"/>
                  </a:cubicBezTo>
                </a:path>
              </a:pathLst>
            </a:custGeom>
            <a:noFill/>
            <a:ln w="41275" cap="rnd" cmpd="sng">
              <a:solidFill>
                <a:schemeClr val="bg1">
                  <a:lumMod val="50000"/>
                </a:schemeClr>
              </a:solidFill>
              <a:prstDash val="solid"/>
              <a:bevel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76200">
              <a:bevelT w="101600" h="114300"/>
              <a:extrusionClr>
                <a:srgbClr val="ADC290"/>
              </a:extrusionClr>
            </a:sp3d>
          </p:spPr>
          <p:txBody>
            <a:bodyPr lIns="91429" tIns="1828586" rIns="91429" bIns="45714" anchor="ctr">
              <a:spAutoFit/>
            </a:bodyPr>
            <a:lstStyle/>
            <a:p>
              <a:pPr algn="ctr" defTabSz="457146">
                <a:defRPr/>
              </a:pPr>
              <a:endParaRPr lang="en-US" sz="1600" dirty="0">
                <a:solidFill>
                  <a:srgbClr val="0000FF"/>
                </a:solidFill>
                <a:latin typeface="Gill Sans" pitchFamily="34" charset="0"/>
                <a:ea typeface="SimSun" pitchFamily="2" charset="-122"/>
                <a:cs typeface="MS PGothic"/>
              </a:endParaRPr>
            </a:p>
          </p:txBody>
        </p:sp>
        <p:sp>
          <p:nvSpPr>
            <p:cNvPr id="12" name="Text Box 50"/>
            <p:cNvSpPr txBox="1">
              <a:spLocks noChangeArrowheads="1"/>
            </p:cNvSpPr>
            <p:nvPr/>
          </p:nvSpPr>
          <p:spPr bwMode="auto">
            <a:xfrm>
              <a:off x="2915289" y="2552468"/>
              <a:ext cx="3232150" cy="26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9" tIns="45714" rIns="91429" bIns="45714">
              <a:prstTxWarp prst="textNoShape">
                <a:avLst/>
              </a:prstTxWarp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800000"/>
                  </a:solidFill>
                  <a:latin typeface="Arial Black" pitchFamily="-1" charset="0"/>
                  <a:ea typeface="SimSun" charset="-122"/>
                  <a:cs typeface="SimSun" charset="-122"/>
                </a:rPr>
                <a:t>Diminishing Return</a:t>
              </a:r>
            </a:p>
          </p:txBody>
        </p:sp>
        <p:sp>
          <p:nvSpPr>
            <p:cNvPr id="13" name="Text Box 50"/>
            <p:cNvSpPr txBox="1">
              <a:spLocks noChangeArrowheads="1"/>
            </p:cNvSpPr>
            <p:nvPr/>
          </p:nvSpPr>
          <p:spPr bwMode="auto">
            <a:xfrm>
              <a:off x="3331214" y="3275760"/>
              <a:ext cx="3205162" cy="1586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9" tIns="45714" rIns="91429" bIns="45714">
              <a:prstTxWarp prst="textNoShape">
                <a:avLst/>
              </a:prstTxWarp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7889FB"/>
                  </a:solidFill>
                  <a:latin typeface="Arial Black" pitchFamily="-1" charset="0"/>
                  <a:ea typeface="SimSun" charset="-122"/>
                  <a:cs typeface="SimSun" charset="-122"/>
                </a:rPr>
                <a:t>Many major application categories are in diminishing returns</a:t>
              </a:r>
            </a:p>
            <a:p>
              <a:pPr lvl="1" indent="-228600" defTabSz="457200">
                <a:buFont typeface="Gill Sans" pitchFamily="-1" charset="0"/>
                <a:buChar char="–"/>
              </a:pPr>
              <a:r>
                <a:rPr lang="en-US" sz="1400" dirty="0">
                  <a:solidFill>
                    <a:srgbClr val="7889FB"/>
                  </a:solidFill>
                  <a:latin typeface="Arial Black" pitchFamily="-1" charset="0"/>
                  <a:ea typeface="SimSun" charset="-122"/>
                  <a:cs typeface="SimSun" charset="-122"/>
                </a:rPr>
                <a:t>ERP</a:t>
              </a:r>
            </a:p>
            <a:p>
              <a:pPr lvl="1" indent="-228600" defTabSz="457200">
                <a:buFont typeface="Gill Sans" pitchFamily="-1" charset="0"/>
                <a:buChar char="–"/>
              </a:pPr>
              <a:r>
                <a:rPr lang="en-US" sz="1400" dirty="0">
                  <a:solidFill>
                    <a:srgbClr val="7889FB"/>
                  </a:solidFill>
                  <a:latin typeface="Arial Black" pitchFamily="-1" charset="0"/>
                  <a:ea typeface="SimSun" charset="-122"/>
                  <a:cs typeface="SimSun" charset="-122"/>
                </a:rPr>
                <a:t>SCM</a:t>
              </a:r>
            </a:p>
            <a:p>
              <a:pPr lvl="1" indent="-228600" defTabSz="457200">
                <a:buFont typeface="Gill Sans" pitchFamily="-1" charset="0"/>
                <a:buChar char="–"/>
              </a:pPr>
              <a:r>
                <a:rPr lang="en-US" sz="1400" dirty="0">
                  <a:solidFill>
                    <a:srgbClr val="7889FB"/>
                  </a:solidFill>
                  <a:latin typeface="Arial Black" pitchFamily="-1" charset="0"/>
                  <a:ea typeface="SimSun" charset="-122"/>
                  <a:cs typeface="SimSun" charset="-122"/>
                </a:rPr>
                <a:t>Batch </a:t>
              </a:r>
            </a:p>
            <a:p>
              <a:pPr lvl="1" indent="-228600" defTabSz="457200">
                <a:buFont typeface="Gill Sans" pitchFamily="-1" charset="0"/>
                <a:buChar char="–"/>
              </a:pPr>
              <a:r>
                <a:rPr lang="en-US" sz="1400" dirty="0">
                  <a:solidFill>
                    <a:srgbClr val="7889FB"/>
                  </a:solidFill>
                  <a:latin typeface="Arial Black" pitchFamily="-1" charset="0"/>
                  <a:ea typeface="SimSun" charset="-122"/>
                  <a:cs typeface="SimSun" charset="-122"/>
                </a:rPr>
                <a:t>Commerce</a:t>
              </a:r>
            </a:p>
            <a:p>
              <a:pPr lvl="1" indent="-228600" defTabSz="457200"/>
              <a:endParaRPr lang="en-US" sz="1400" dirty="0">
                <a:solidFill>
                  <a:srgbClr val="7889FB"/>
                </a:solidFill>
                <a:latin typeface="Arial Black" pitchFamily="-1" charset="0"/>
                <a:ea typeface="SimSun" charset="-122"/>
                <a:cs typeface="SimSun" charset="-122"/>
              </a:endParaRPr>
            </a:p>
          </p:txBody>
        </p:sp>
        <p:sp>
          <p:nvSpPr>
            <p:cNvPr id="14" name="Text Box 50"/>
            <p:cNvSpPr txBox="1">
              <a:spLocks noChangeArrowheads="1"/>
            </p:cNvSpPr>
            <p:nvPr/>
          </p:nvSpPr>
          <p:spPr bwMode="auto">
            <a:xfrm>
              <a:off x="2092964" y="5252197"/>
              <a:ext cx="4494212" cy="241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9" tIns="45714" rIns="91429" bIns="45714">
              <a:prstTxWarp prst="textNoShape">
                <a:avLst/>
              </a:prstTxWarp>
              <a:spAutoFit/>
            </a:bodyPr>
            <a:lstStyle/>
            <a:p>
              <a:pPr algn="ctr" defTabSz="457200"/>
              <a:r>
                <a:rPr lang="en-US" sz="1200" dirty="0">
                  <a:solidFill>
                    <a:srgbClr val="0000FF"/>
                  </a:solidFill>
                  <a:latin typeface="Arial Black" pitchFamily="-1" charset="0"/>
                  <a:ea typeface="SimSun" charset="-122"/>
                  <a:cs typeface="SimSun" charset="-122"/>
                </a:rPr>
                <a:t>Cumulative Investment in Applications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5799033" y="1827668"/>
            <a:ext cx="2983539" cy="4220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/>
              <a:t>NOT SAYING that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smtClean="0"/>
              <a:t>Legacy </a:t>
            </a:r>
            <a:r>
              <a:rPr lang="en-US" sz="1600" dirty="0"/>
              <a:t>systems are being </a:t>
            </a:r>
            <a:r>
              <a:rPr lang="en-US" sz="1600" dirty="0" smtClean="0"/>
              <a:t>discarded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smtClean="0"/>
              <a:t>Existing </a:t>
            </a:r>
            <a:r>
              <a:rPr lang="en-US" sz="1600" dirty="0"/>
              <a:t>applications are not being maintained or even invested </a:t>
            </a:r>
            <a:r>
              <a:rPr lang="en-US" sz="1600" dirty="0" smtClean="0"/>
              <a:t>in</a:t>
            </a:r>
          </a:p>
          <a:p>
            <a:pPr>
              <a:lnSpc>
                <a:spcPct val="120000"/>
              </a:lnSpc>
            </a:pPr>
            <a:endParaRPr lang="en-US" sz="1600" dirty="0" smtClean="0"/>
          </a:p>
          <a:p>
            <a:pPr>
              <a:lnSpc>
                <a:spcPct val="120000"/>
              </a:lnSpc>
            </a:pPr>
            <a:r>
              <a:rPr lang="en-US" sz="1600" dirty="0" smtClean="0"/>
              <a:t>SAYING that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smtClean="0"/>
              <a:t>These systems, as structured, </a:t>
            </a:r>
            <a:r>
              <a:rPr lang="en-US" sz="1600" dirty="0"/>
              <a:t>are no longer producing significant value to drive new revenue, retain customers, or acquire new customers</a:t>
            </a:r>
          </a:p>
        </p:txBody>
      </p:sp>
    </p:spTree>
    <p:extLst>
      <p:ext uri="{BB962C8B-B14F-4D97-AF65-F5344CB8AC3E}">
        <p14:creationId xmlns:p14="http://schemas.microsoft.com/office/powerpoint/2010/main" val="390685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value is coming from the extension of IT beyond the </a:t>
            </a:r>
            <a:r>
              <a:rPr lang="en-US" dirty="0" smtClean="0"/>
              <a:t>enterprise creating changing architectures and patterns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35196" y="6450655"/>
            <a:ext cx="429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Next Generation Portfolio Architecture and the API Economy</a:t>
            </a:r>
            <a:endParaRPr lang="en-US" sz="1200" dirty="0"/>
          </a:p>
        </p:txBody>
      </p:sp>
      <p:pic>
        <p:nvPicPr>
          <p:cNvPr id="4" name="Picture 8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503" y="1463022"/>
            <a:ext cx="7988032" cy="486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4564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perfect storm of sorts results, where a growing constellation of applications meets a ubiquitous network of endpoints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35196" y="6450655"/>
            <a:ext cx="429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Next Generation Portfolio Architecture and the API Economy</a:t>
            </a:r>
            <a:endParaRPr lang="en-US" sz="1200" dirty="0"/>
          </a:p>
        </p:txBody>
      </p:sp>
      <p:pic>
        <p:nvPicPr>
          <p:cNvPr id="4" name="Picture 16" descr="BigData_Transparen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075" y="1785938"/>
            <a:ext cx="83248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534988" y="2801938"/>
            <a:ext cx="1053537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306513"/>
            <a:r>
              <a:rPr lang="en-US" sz="2300" dirty="0">
                <a:solidFill>
                  <a:srgbClr val="000090"/>
                </a:solidFill>
              </a:rPr>
              <a:t>Mobile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7853363" y="2811463"/>
            <a:ext cx="979487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306513"/>
            <a:r>
              <a:rPr lang="en-US" sz="2300" dirty="0">
                <a:solidFill>
                  <a:srgbClr val="000090"/>
                </a:solidFill>
              </a:rPr>
              <a:t>Social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3173413" y="1893888"/>
            <a:ext cx="9461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306513"/>
            <a:r>
              <a:rPr lang="en-US" sz="2300" dirty="0">
                <a:solidFill>
                  <a:srgbClr val="000090"/>
                </a:solidFill>
              </a:rPr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1379372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models of product and service innovation has emerged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616222" y="2353279"/>
            <a:ext cx="3158924" cy="1706880"/>
          </a:xfrm>
          <a:prstGeom prst="roundRect">
            <a:avLst>
              <a:gd name="adj" fmla="val 10591"/>
            </a:avLst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0B050"/>
              </a:gs>
              <a:gs pos="48000">
                <a:schemeClr val="accent5">
                  <a:lumMod val="75000"/>
                </a:schemeClr>
              </a:gs>
            </a:gsLst>
            <a:lin ang="5400000" scaled="0"/>
          </a:gradFill>
          <a:ln w="19050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  <a:effectLst>
            <a:outerShdw blurRad="76200" dist="762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Aft>
                <a:spcPct val="0"/>
              </a:spcAft>
              <a:buFontTx/>
              <a:buNone/>
              <a:defRPr/>
            </a:pPr>
            <a:endParaRPr lang="en-US" dirty="0">
              <a:solidFill>
                <a:schemeClr val="tx1"/>
              </a:solidFill>
              <a:ea typeface="ＭＳ Ｐゴシック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6302" y="2353279"/>
            <a:ext cx="3145031" cy="1706880"/>
          </a:xfrm>
          <a:prstGeom prst="roundRect">
            <a:avLst>
              <a:gd name="adj" fmla="val 10591"/>
            </a:avLst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rgbClr val="0087E6"/>
              </a:gs>
              <a:gs pos="48000">
                <a:srgbClr val="005CBF"/>
              </a:gs>
            </a:gsLst>
            <a:lin ang="5400000" scaled="0"/>
          </a:gradFill>
          <a:ln w="19050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  <a:effectLst>
            <a:outerShdw blurRad="76200" dist="762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Aft>
                <a:spcPct val="0"/>
              </a:spcAft>
              <a:buFontTx/>
              <a:buNone/>
              <a:defRPr/>
            </a:pPr>
            <a:endParaRPr lang="en-US" dirty="0">
              <a:solidFill>
                <a:schemeClr val="tx1"/>
              </a:solidFill>
              <a:ea typeface="ＭＳ Ｐゴシック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4993940" y="1700451"/>
            <a:ext cx="4150060" cy="44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73539" tIns="36930" rIns="73539" bIns="3693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defTabSz="571081">
              <a:spcAft>
                <a:spcPct val="0"/>
              </a:spcAft>
              <a:buFontTx/>
              <a:buNone/>
              <a:defRPr/>
            </a:pP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New Modes 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of Engagement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93365" y="1700451"/>
            <a:ext cx="2936537" cy="44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73539" tIns="36930" rIns="73539" bIns="3693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defTabSz="571081">
              <a:spcAft>
                <a:spcPct val="0"/>
              </a:spcAft>
              <a:buFontTx/>
              <a:buNone/>
              <a:defRPr/>
            </a:pP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Systems of Record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AutoShape 29"/>
          <p:cNvSpPr>
            <a:spLocks noChangeArrowheads="1"/>
          </p:cNvSpPr>
          <p:nvPr/>
        </p:nvSpPr>
        <p:spPr bwMode="auto">
          <a:xfrm>
            <a:off x="352424" y="4387907"/>
            <a:ext cx="8425816" cy="1356800"/>
          </a:xfrm>
          <a:prstGeom prst="leftRightArrow">
            <a:avLst>
              <a:gd name="adj1" fmla="val 63889"/>
              <a:gd name="adj2" fmla="val 49956"/>
            </a:avLst>
          </a:prstGeom>
          <a:gradFill rotWithShape="1">
            <a:gsLst>
              <a:gs pos="50000">
                <a:schemeClr val="bg1">
                  <a:alpha val="20000"/>
                </a:schemeClr>
              </a:gs>
              <a:gs pos="20000">
                <a:srgbClr val="C8DEFF"/>
              </a:gs>
              <a:gs pos="80000">
                <a:srgbClr val="C8E1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blurRad="127000" dist="127000" dir="24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25400" prst="angle"/>
          </a:sp3d>
        </p:spPr>
        <p:txBody>
          <a:bodyPr wrap="none" lIns="91410" tIns="45705" rIns="91410" bIns="45705" anchor="ctr"/>
          <a:lstStyle/>
          <a:p>
            <a:pPr algn="l" defTabSz="914099" eaLnBrk="0" fontAlgn="auto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kern="0" dirty="0">
              <a:latin typeface="Arial" pitchFamily="34" charset="0"/>
              <a:ea typeface="ＭＳ Ｐゴシック" charset="0"/>
              <a:cs typeface="+mn-cs"/>
            </a:endParaRP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684389" y="4708675"/>
            <a:ext cx="3422650" cy="755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80269" tIns="41744" rIns="80269" bIns="41744">
            <a:spAutoFit/>
          </a:bodyPr>
          <a:lstStyle/>
          <a:p>
            <a:pPr algn="ctr" defTabSz="571081">
              <a:lnSpc>
                <a:spcPct val="90000"/>
              </a:lnSpc>
              <a:spcBef>
                <a:spcPts val="1005"/>
              </a:spcBef>
              <a:spcAft>
                <a:spcPct val="0"/>
              </a:spcAft>
              <a:buFontTx/>
              <a:buNone/>
              <a:tabLst>
                <a:tab pos="0" algn="l"/>
                <a:tab pos="407829" algn="l"/>
                <a:tab pos="815659" algn="l"/>
                <a:tab pos="1223491" algn="l"/>
                <a:tab pos="1631318" algn="l"/>
                <a:tab pos="2039150" algn="l"/>
                <a:tab pos="2446977" algn="l"/>
                <a:tab pos="2854811" algn="l"/>
                <a:tab pos="3262636" algn="l"/>
                <a:tab pos="3670473" algn="l"/>
                <a:tab pos="4078295" algn="l"/>
                <a:tab pos="4486132" algn="l"/>
                <a:tab pos="4893954" algn="l"/>
                <a:tab pos="5301793" algn="l"/>
                <a:tab pos="5709613" algn="l"/>
                <a:tab pos="6117452" algn="l"/>
                <a:tab pos="6525273" algn="l"/>
                <a:tab pos="6933112" algn="l"/>
                <a:tab pos="7340932" algn="l"/>
                <a:tab pos="7748769" algn="l"/>
                <a:tab pos="8156591" algn="l"/>
              </a:tabLst>
              <a:defRPr/>
            </a:pPr>
            <a:r>
              <a:rPr lang="en-US" sz="2400" b="1" dirty="0">
                <a:latin typeface="Lubalin Graph" pitchFamily="2" charset="0"/>
              </a:rPr>
              <a:t>Data &amp; Transaction Integrity</a:t>
            </a:r>
          </a:p>
        </p:txBody>
      </p:sp>
      <p:sp>
        <p:nvSpPr>
          <p:cNvPr id="10" name="Rectangle 31"/>
          <p:cNvSpPr>
            <a:spLocks noChangeArrowheads="1"/>
          </p:cNvSpPr>
          <p:nvPr/>
        </p:nvSpPr>
        <p:spPr bwMode="auto">
          <a:xfrm>
            <a:off x="5317597" y="4708675"/>
            <a:ext cx="3271837" cy="755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80269" tIns="41744" rIns="80269" bIns="41744">
            <a:spAutoFit/>
          </a:bodyPr>
          <a:lstStyle/>
          <a:p>
            <a:pPr algn="ctr" defTabSz="571081">
              <a:lnSpc>
                <a:spcPct val="90000"/>
              </a:lnSpc>
              <a:spcBef>
                <a:spcPts val="1005"/>
              </a:spcBef>
              <a:spcAft>
                <a:spcPct val="0"/>
              </a:spcAft>
              <a:buFontTx/>
              <a:buNone/>
              <a:tabLst>
                <a:tab pos="0" algn="l"/>
                <a:tab pos="407829" algn="l"/>
                <a:tab pos="815659" algn="l"/>
                <a:tab pos="1223491" algn="l"/>
                <a:tab pos="1631318" algn="l"/>
                <a:tab pos="2039150" algn="l"/>
                <a:tab pos="2446977" algn="l"/>
                <a:tab pos="2854811" algn="l"/>
                <a:tab pos="3262636" algn="l"/>
                <a:tab pos="3670473" algn="l"/>
                <a:tab pos="4078295" algn="l"/>
                <a:tab pos="4486132" algn="l"/>
                <a:tab pos="4893954" algn="l"/>
                <a:tab pos="5301793" algn="l"/>
                <a:tab pos="5709613" algn="l"/>
                <a:tab pos="6117452" algn="l"/>
                <a:tab pos="6525273" algn="l"/>
                <a:tab pos="6933112" algn="l"/>
                <a:tab pos="7340932" algn="l"/>
                <a:tab pos="7748769" algn="l"/>
                <a:tab pos="8156591" algn="l"/>
              </a:tabLst>
              <a:defRPr/>
            </a:pPr>
            <a:r>
              <a:rPr lang="en-US" sz="2400" b="1" dirty="0">
                <a:latin typeface="Lubalin Graph" pitchFamily="2" charset="0"/>
              </a:rPr>
              <a:t>Smarter </a:t>
            </a:r>
            <a:r>
              <a:rPr lang="en-US" sz="2400" b="1" dirty="0" smtClean="0">
                <a:latin typeface="Lubalin Graph" pitchFamily="2" charset="0"/>
              </a:rPr>
              <a:t>and Mobile Things</a:t>
            </a:r>
            <a:endParaRPr lang="en-US" sz="2400" b="1" dirty="0">
              <a:latin typeface="Lubalin Graph" pitchFamily="2" charset="0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473781" y="2577456"/>
            <a:ext cx="283923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71450" indent="-171450" defTabSz="569913" eaLnBrk="0" hangingPunct="0">
              <a:tabLst>
                <a:tab pos="142875" algn="l"/>
                <a:tab pos="550863" algn="l"/>
                <a:tab pos="958850" algn="l"/>
                <a:tab pos="1366838" algn="l"/>
                <a:tab pos="1774825" algn="l"/>
                <a:tab pos="2182813" algn="l"/>
                <a:tab pos="2590800" algn="l"/>
                <a:tab pos="2998788" algn="l"/>
                <a:tab pos="3406775" algn="l"/>
                <a:tab pos="3814763" algn="l"/>
                <a:tab pos="4221163" algn="l"/>
                <a:tab pos="4629150" algn="l"/>
                <a:tab pos="5037138" algn="l"/>
                <a:tab pos="5445125" algn="l"/>
                <a:tab pos="5853113" algn="l"/>
                <a:tab pos="6261100" algn="l"/>
                <a:tab pos="6669088" algn="l"/>
                <a:tab pos="7077075" algn="l"/>
                <a:tab pos="7485063" algn="l"/>
                <a:tab pos="7893050" algn="l"/>
                <a:tab pos="829945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569913" eaLnBrk="0" hangingPunct="0">
              <a:tabLst>
                <a:tab pos="142875" algn="l"/>
                <a:tab pos="550863" algn="l"/>
                <a:tab pos="958850" algn="l"/>
                <a:tab pos="1366838" algn="l"/>
                <a:tab pos="1774825" algn="l"/>
                <a:tab pos="2182813" algn="l"/>
                <a:tab pos="2590800" algn="l"/>
                <a:tab pos="2998788" algn="l"/>
                <a:tab pos="3406775" algn="l"/>
                <a:tab pos="3814763" algn="l"/>
                <a:tab pos="4221163" algn="l"/>
                <a:tab pos="4629150" algn="l"/>
                <a:tab pos="5037138" algn="l"/>
                <a:tab pos="5445125" algn="l"/>
                <a:tab pos="5853113" algn="l"/>
                <a:tab pos="6261100" algn="l"/>
                <a:tab pos="6669088" algn="l"/>
                <a:tab pos="7077075" algn="l"/>
                <a:tab pos="7485063" algn="l"/>
                <a:tab pos="7893050" algn="l"/>
                <a:tab pos="829945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569913" eaLnBrk="0" hangingPunct="0">
              <a:tabLst>
                <a:tab pos="142875" algn="l"/>
                <a:tab pos="550863" algn="l"/>
                <a:tab pos="958850" algn="l"/>
                <a:tab pos="1366838" algn="l"/>
                <a:tab pos="1774825" algn="l"/>
                <a:tab pos="2182813" algn="l"/>
                <a:tab pos="2590800" algn="l"/>
                <a:tab pos="2998788" algn="l"/>
                <a:tab pos="3406775" algn="l"/>
                <a:tab pos="3814763" algn="l"/>
                <a:tab pos="4221163" algn="l"/>
                <a:tab pos="4629150" algn="l"/>
                <a:tab pos="5037138" algn="l"/>
                <a:tab pos="5445125" algn="l"/>
                <a:tab pos="5853113" algn="l"/>
                <a:tab pos="6261100" algn="l"/>
                <a:tab pos="6669088" algn="l"/>
                <a:tab pos="7077075" algn="l"/>
                <a:tab pos="7485063" algn="l"/>
                <a:tab pos="7893050" algn="l"/>
                <a:tab pos="829945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569913" eaLnBrk="0" hangingPunct="0">
              <a:tabLst>
                <a:tab pos="142875" algn="l"/>
                <a:tab pos="550863" algn="l"/>
                <a:tab pos="958850" algn="l"/>
                <a:tab pos="1366838" algn="l"/>
                <a:tab pos="1774825" algn="l"/>
                <a:tab pos="2182813" algn="l"/>
                <a:tab pos="2590800" algn="l"/>
                <a:tab pos="2998788" algn="l"/>
                <a:tab pos="3406775" algn="l"/>
                <a:tab pos="3814763" algn="l"/>
                <a:tab pos="4221163" algn="l"/>
                <a:tab pos="4629150" algn="l"/>
                <a:tab pos="5037138" algn="l"/>
                <a:tab pos="5445125" algn="l"/>
                <a:tab pos="5853113" algn="l"/>
                <a:tab pos="6261100" algn="l"/>
                <a:tab pos="6669088" algn="l"/>
                <a:tab pos="7077075" algn="l"/>
                <a:tab pos="7485063" algn="l"/>
                <a:tab pos="7893050" algn="l"/>
                <a:tab pos="829945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569913" eaLnBrk="0" hangingPunct="0">
              <a:tabLst>
                <a:tab pos="142875" algn="l"/>
                <a:tab pos="550863" algn="l"/>
                <a:tab pos="958850" algn="l"/>
                <a:tab pos="1366838" algn="l"/>
                <a:tab pos="1774825" algn="l"/>
                <a:tab pos="2182813" algn="l"/>
                <a:tab pos="2590800" algn="l"/>
                <a:tab pos="2998788" algn="l"/>
                <a:tab pos="3406775" algn="l"/>
                <a:tab pos="3814763" algn="l"/>
                <a:tab pos="4221163" algn="l"/>
                <a:tab pos="4629150" algn="l"/>
                <a:tab pos="5037138" algn="l"/>
                <a:tab pos="5445125" algn="l"/>
                <a:tab pos="5853113" algn="l"/>
                <a:tab pos="6261100" algn="l"/>
                <a:tab pos="6669088" algn="l"/>
                <a:tab pos="7077075" algn="l"/>
                <a:tab pos="7485063" algn="l"/>
                <a:tab pos="7893050" algn="l"/>
                <a:tab pos="829945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defTabSz="569913" eaLnBrk="0" fontAlgn="base" hangingPunct="0">
              <a:spcBef>
                <a:spcPct val="0"/>
              </a:spcBef>
              <a:spcAft>
                <a:spcPct val="5000"/>
              </a:spcAft>
              <a:buFont typeface="Arial" charset="0"/>
              <a:tabLst>
                <a:tab pos="142875" algn="l"/>
                <a:tab pos="550863" algn="l"/>
                <a:tab pos="958850" algn="l"/>
                <a:tab pos="1366838" algn="l"/>
                <a:tab pos="1774825" algn="l"/>
                <a:tab pos="2182813" algn="l"/>
                <a:tab pos="2590800" algn="l"/>
                <a:tab pos="2998788" algn="l"/>
                <a:tab pos="3406775" algn="l"/>
                <a:tab pos="3814763" algn="l"/>
                <a:tab pos="4221163" algn="l"/>
                <a:tab pos="4629150" algn="l"/>
                <a:tab pos="5037138" algn="l"/>
                <a:tab pos="5445125" algn="l"/>
                <a:tab pos="5853113" algn="l"/>
                <a:tab pos="6261100" algn="l"/>
                <a:tab pos="6669088" algn="l"/>
                <a:tab pos="7077075" algn="l"/>
                <a:tab pos="7485063" algn="l"/>
                <a:tab pos="7893050" algn="l"/>
                <a:tab pos="829945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defTabSz="569913" eaLnBrk="0" fontAlgn="base" hangingPunct="0">
              <a:spcBef>
                <a:spcPct val="0"/>
              </a:spcBef>
              <a:spcAft>
                <a:spcPct val="5000"/>
              </a:spcAft>
              <a:buFont typeface="Arial" charset="0"/>
              <a:tabLst>
                <a:tab pos="142875" algn="l"/>
                <a:tab pos="550863" algn="l"/>
                <a:tab pos="958850" algn="l"/>
                <a:tab pos="1366838" algn="l"/>
                <a:tab pos="1774825" algn="l"/>
                <a:tab pos="2182813" algn="l"/>
                <a:tab pos="2590800" algn="l"/>
                <a:tab pos="2998788" algn="l"/>
                <a:tab pos="3406775" algn="l"/>
                <a:tab pos="3814763" algn="l"/>
                <a:tab pos="4221163" algn="l"/>
                <a:tab pos="4629150" algn="l"/>
                <a:tab pos="5037138" algn="l"/>
                <a:tab pos="5445125" algn="l"/>
                <a:tab pos="5853113" algn="l"/>
                <a:tab pos="6261100" algn="l"/>
                <a:tab pos="6669088" algn="l"/>
                <a:tab pos="7077075" algn="l"/>
                <a:tab pos="7485063" algn="l"/>
                <a:tab pos="7893050" algn="l"/>
                <a:tab pos="829945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defTabSz="569913" eaLnBrk="0" fontAlgn="base" hangingPunct="0">
              <a:spcBef>
                <a:spcPct val="0"/>
              </a:spcBef>
              <a:spcAft>
                <a:spcPct val="5000"/>
              </a:spcAft>
              <a:buFont typeface="Arial" charset="0"/>
              <a:tabLst>
                <a:tab pos="142875" algn="l"/>
                <a:tab pos="550863" algn="l"/>
                <a:tab pos="958850" algn="l"/>
                <a:tab pos="1366838" algn="l"/>
                <a:tab pos="1774825" algn="l"/>
                <a:tab pos="2182813" algn="l"/>
                <a:tab pos="2590800" algn="l"/>
                <a:tab pos="2998788" algn="l"/>
                <a:tab pos="3406775" algn="l"/>
                <a:tab pos="3814763" algn="l"/>
                <a:tab pos="4221163" algn="l"/>
                <a:tab pos="4629150" algn="l"/>
                <a:tab pos="5037138" algn="l"/>
                <a:tab pos="5445125" algn="l"/>
                <a:tab pos="5853113" algn="l"/>
                <a:tab pos="6261100" algn="l"/>
                <a:tab pos="6669088" algn="l"/>
                <a:tab pos="7077075" algn="l"/>
                <a:tab pos="7485063" algn="l"/>
                <a:tab pos="7893050" algn="l"/>
                <a:tab pos="829945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defTabSz="569913" eaLnBrk="0" fontAlgn="base" hangingPunct="0">
              <a:spcBef>
                <a:spcPct val="0"/>
              </a:spcBef>
              <a:spcAft>
                <a:spcPct val="5000"/>
              </a:spcAft>
              <a:buFont typeface="Arial" charset="0"/>
              <a:tabLst>
                <a:tab pos="142875" algn="l"/>
                <a:tab pos="550863" algn="l"/>
                <a:tab pos="958850" algn="l"/>
                <a:tab pos="1366838" algn="l"/>
                <a:tab pos="1774825" algn="l"/>
                <a:tab pos="2182813" algn="l"/>
                <a:tab pos="2590800" algn="l"/>
                <a:tab pos="2998788" algn="l"/>
                <a:tab pos="3406775" algn="l"/>
                <a:tab pos="3814763" algn="l"/>
                <a:tab pos="4221163" algn="l"/>
                <a:tab pos="4629150" algn="l"/>
                <a:tab pos="5037138" algn="l"/>
                <a:tab pos="5445125" algn="l"/>
                <a:tab pos="5853113" algn="l"/>
                <a:tab pos="6261100" algn="l"/>
                <a:tab pos="6669088" algn="l"/>
                <a:tab pos="7077075" algn="l"/>
                <a:tab pos="7485063" algn="l"/>
                <a:tab pos="7893050" algn="l"/>
                <a:tab pos="829945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l" eaLnBrk="1" hangingPunct="1">
              <a:spcBef>
                <a:spcPts val="600"/>
              </a:spcBef>
              <a:spcAft>
                <a:spcPct val="0"/>
              </a:spcAft>
              <a:buClr>
                <a:srgbClr val="C8E1FF"/>
              </a:buClr>
              <a:buFont typeface="Arial" charset="0"/>
              <a:buChar char="•"/>
            </a:pPr>
            <a:r>
              <a:rPr lang="en-US" sz="2000" dirty="0"/>
              <a:t>Data &amp; Transactions</a:t>
            </a:r>
          </a:p>
          <a:p>
            <a:pPr algn="l" eaLnBrk="1" hangingPunct="1">
              <a:spcBef>
                <a:spcPts val="600"/>
              </a:spcBef>
              <a:spcAft>
                <a:spcPct val="0"/>
              </a:spcAft>
              <a:buClr>
                <a:srgbClr val="C8E1FF"/>
              </a:buClr>
              <a:buFont typeface="Arial" charset="0"/>
              <a:buChar char="•"/>
            </a:pPr>
            <a:r>
              <a:rPr lang="en-US" sz="2000" dirty="0" smtClean="0"/>
              <a:t>App </a:t>
            </a:r>
            <a:r>
              <a:rPr lang="en-US" sz="2000" dirty="0"/>
              <a:t>Infrastructure</a:t>
            </a:r>
          </a:p>
          <a:p>
            <a:pPr algn="l" eaLnBrk="1" hangingPunct="1">
              <a:spcBef>
                <a:spcPts val="600"/>
              </a:spcBef>
              <a:spcAft>
                <a:spcPct val="0"/>
              </a:spcAft>
              <a:buClr>
                <a:srgbClr val="C8E1FF"/>
              </a:buClr>
              <a:buFont typeface="Arial" charset="0"/>
              <a:buChar char="•"/>
            </a:pPr>
            <a:r>
              <a:rPr lang="en-US" sz="2000" dirty="0"/>
              <a:t>Virtualized Resources 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444" y="2188707"/>
            <a:ext cx="2991555" cy="187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33"/>
          <p:cNvSpPr txBox="1">
            <a:spLocks noChangeArrowheads="1"/>
          </p:cNvSpPr>
          <p:nvPr/>
        </p:nvSpPr>
        <p:spPr bwMode="auto">
          <a:xfrm>
            <a:off x="5658381" y="2521012"/>
            <a:ext cx="325984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defTabSz="569913" eaLnBrk="0" hangingPunct="0">
              <a:tabLst>
                <a:tab pos="142875" algn="l"/>
                <a:tab pos="550863" algn="l"/>
                <a:tab pos="958850" algn="l"/>
                <a:tab pos="1366838" algn="l"/>
                <a:tab pos="1774825" algn="l"/>
                <a:tab pos="2182813" algn="l"/>
                <a:tab pos="2590800" algn="l"/>
                <a:tab pos="2998788" algn="l"/>
                <a:tab pos="3406775" algn="l"/>
                <a:tab pos="3814763" algn="l"/>
                <a:tab pos="4221163" algn="l"/>
                <a:tab pos="4629150" algn="l"/>
                <a:tab pos="5037138" algn="l"/>
                <a:tab pos="5445125" algn="l"/>
                <a:tab pos="5853113" algn="l"/>
                <a:tab pos="6261100" algn="l"/>
                <a:tab pos="6669088" algn="l"/>
                <a:tab pos="7077075" algn="l"/>
                <a:tab pos="7485063" algn="l"/>
                <a:tab pos="7893050" algn="l"/>
                <a:tab pos="829945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569913" eaLnBrk="0" hangingPunct="0">
              <a:tabLst>
                <a:tab pos="142875" algn="l"/>
                <a:tab pos="550863" algn="l"/>
                <a:tab pos="958850" algn="l"/>
                <a:tab pos="1366838" algn="l"/>
                <a:tab pos="1774825" algn="l"/>
                <a:tab pos="2182813" algn="l"/>
                <a:tab pos="2590800" algn="l"/>
                <a:tab pos="2998788" algn="l"/>
                <a:tab pos="3406775" algn="l"/>
                <a:tab pos="3814763" algn="l"/>
                <a:tab pos="4221163" algn="l"/>
                <a:tab pos="4629150" algn="l"/>
                <a:tab pos="5037138" algn="l"/>
                <a:tab pos="5445125" algn="l"/>
                <a:tab pos="5853113" algn="l"/>
                <a:tab pos="6261100" algn="l"/>
                <a:tab pos="6669088" algn="l"/>
                <a:tab pos="7077075" algn="l"/>
                <a:tab pos="7485063" algn="l"/>
                <a:tab pos="7893050" algn="l"/>
                <a:tab pos="829945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569913" eaLnBrk="0" hangingPunct="0">
              <a:tabLst>
                <a:tab pos="142875" algn="l"/>
                <a:tab pos="550863" algn="l"/>
                <a:tab pos="958850" algn="l"/>
                <a:tab pos="1366838" algn="l"/>
                <a:tab pos="1774825" algn="l"/>
                <a:tab pos="2182813" algn="l"/>
                <a:tab pos="2590800" algn="l"/>
                <a:tab pos="2998788" algn="l"/>
                <a:tab pos="3406775" algn="l"/>
                <a:tab pos="3814763" algn="l"/>
                <a:tab pos="4221163" algn="l"/>
                <a:tab pos="4629150" algn="l"/>
                <a:tab pos="5037138" algn="l"/>
                <a:tab pos="5445125" algn="l"/>
                <a:tab pos="5853113" algn="l"/>
                <a:tab pos="6261100" algn="l"/>
                <a:tab pos="6669088" algn="l"/>
                <a:tab pos="7077075" algn="l"/>
                <a:tab pos="7485063" algn="l"/>
                <a:tab pos="7893050" algn="l"/>
                <a:tab pos="829945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569913" eaLnBrk="0" hangingPunct="0">
              <a:tabLst>
                <a:tab pos="142875" algn="l"/>
                <a:tab pos="550863" algn="l"/>
                <a:tab pos="958850" algn="l"/>
                <a:tab pos="1366838" algn="l"/>
                <a:tab pos="1774825" algn="l"/>
                <a:tab pos="2182813" algn="l"/>
                <a:tab pos="2590800" algn="l"/>
                <a:tab pos="2998788" algn="l"/>
                <a:tab pos="3406775" algn="l"/>
                <a:tab pos="3814763" algn="l"/>
                <a:tab pos="4221163" algn="l"/>
                <a:tab pos="4629150" algn="l"/>
                <a:tab pos="5037138" algn="l"/>
                <a:tab pos="5445125" algn="l"/>
                <a:tab pos="5853113" algn="l"/>
                <a:tab pos="6261100" algn="l"/>
                <a:tab pos="6669088" algn="l"/>
                <a:tab pos="7077075" algn="l"/>
                <a:tab pos="7485063" algn="l"/>
                <a:tab pos="7893050" algn="l"/>
                <a:tab pos="829945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569913" eaLnBrk="0" hangingPunct="0">
              <a:tabLst>
                <a:tab pos="142875" algn="l"/>
                <a:tab pos="550863" algn="l"/>
                <a:tab pos="958850" algn="l"/>
                <a:tab pos="1366838" algn="l"/>
                <a:tab pos="1774825" algn="l"/>
                <a:tab pos="2182813" algn="l"/>
                <a:tab pos="2590800" algn="l"/>
                <a:tab pos="2998788" algn="l"/>
                <a:tab pos="3406775" algn="l"/>
                <a:tab pos="3814763" algn="l"/>
                <a:tab pos="4221163" algn="l"/>
                <a:tab pos="4629150" algn="l"/>
                <a:tab pos="5037138" algn="l"/>
                <a:tab pos="5445125" algn="l"/>
                <a:tab pos="5853113" algn="l"/>
                <a:tab pos="6261100" algn="l"/>
                <a:tab pos="6669088" algn="l"/>
                <a:tab pos="7077075" algn="l"/>
                <a:tab pos="7485063" algn="l"/>
                <a:tab pos="7893050" algn="l"/>
                <a:tab pos="829945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defTabSz="569913" eaLnBrk="0" fontAlgn="base" hangingPunct="0">
              <a:spcBef>
                <a:spcPct val="0"/>
              </a:spcBef>
              <a:spcAft>
                <a:spcPct val="5000"/>
              </a:spcAft>
              <a:buFont typeface="Arial" charset="0"/>
              <a:tabLst>
                <a:tab pos="142875" algn="l"/>
                <a:tab pos="550863" algn="l"/>
                <a:tab pos="958850" algn="l"/>
                <a:tab pos="1366838" algn="l"/>
                <a:tab pos="1774825" algn="l"/>
                <a:tab pos="2182813" algn="l"/>
                <a:tab pos="2590800" algn="l"/>
                <a:tab pos="2998788" algn="l"/>
                <a:tab pos="3406775" algn="l"/>
                <a:tab pos="3814763" algn="l"/>
                <a:tab pos="4221163" algn="l"/>
                <a:tab pos="4629150" algn="l"/>
                <a:tab pos="5037138" algn="l"/>
                <a:tab pos="5445125" algn="l"/>
                <a:tab pos="5853113" algn="l"/>
                <a:tab pos="6261100" algn="l"/>
                <a:tab pos="6669088" algn="l"/>
                <a:tab pos="7077075" algn="l"/>
                <a:tab pos="7485063" algn="l"/>
                <a:tab pos="7893050" algn="l"/>
                <a:tab pos="829945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defTabSz="569913" eaLnBrk="0" fontAlgn="base" hangingPunct="0">
              <a:spcBef>
                <a:spcPct val="0"/>
              </a:spcBef>
              <a:spcAft>
                <a:spcPct val="5000"/>
              </a:spcAft>
              <a:buFont typeface="Arial" charset="0"/>
              <a:tabLst>
                <a:tab pos="142875" algn="l"/>
                <a:tab pos="550863" algn="l"/>
                <a:tab pos="958850" algn="l"/>
                <a:tab pos="1366838" algn="l"/>
                <a:tab pos="1774825" algn="l"/>
                <a:tab pos="2182813" algn="l"/>
                <a:tab pos="2590800" algn="l"/>
                <a:tab pos="2998788" algn="l"/>
                <a:tab pos="3406775" algn="l"/>
                <a:tab pos="3814763" algn="l"/>
                <a:tab pos="4221163" algn="l"/>
                <a:tab pos="4629150" algn="l"/>
                <a:tab pos="5037138" algn="l"/>
                <a:tab pos="5445125" algn="l"/>
                <a:tab pos="5853113" algn="l"/>
                <a:tab pos="6261100" algn="l"/>
                <a:tab pos="6669088" algn="l"/>
                <a:tab pos="7077075" algn="l"/>
                <a:tab pos="7485063" algn="l"/>
                <a:tab pos="7893050" algn="l"/>
                <a:tab pos="829945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defTabSz="569913" eaLnBrk="0" fontAlgn="base" hangingPunct="0">
              <a:spcBef>
                <a:spcPct val="0"/>
              </a:spcBef>
              <a:spcAft>
                <a:spcPct val="5000"/>
              </a:spcAft>
              <a:buFont typeface="Arial" charset="0"/>
              <a:tabLst>
                <a:tab pos="142875" algn="l"/>
                <a:tab pos="550863" algn="l"/>
                <a:tab pos="958850" algn="l"/>
                <a:tab pos="1366838" algn="l"/>
                <a:tab pos="1774825" algn="l"/>
                <a:tab pos="2182813" algn="l"/>
                <a:tab pos="2590800" algn="l"/>
                <a:tab pos="2998788" algn="l"/>
                <a:tab pos="3406775" algn="l"/>
                <a:tab pos="3814763" algn="l"/>
                <a:tab pos="4221163" algn="l"/>
                <a:tab pos="4629150" algn="l"/>
                <a:tab pos="5037138" algn="l"/>
                <a:tab pos="5445125" algn="l"/>
                <a:tab pos="5853113" algn="l"/>
                <a:tab pos="6261100" algn="l"/>
                <a:tab pos="6669088" algn="l"/>
                <a:tab pos="7077075" algn="l"/>
                <a:tab pos="7485063" algn="l"/>
                <a:tab pos="7893050" algn="l"/>
                <a:tab pos="829945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defTabSz="569913" eaLnBrk="0" fontAlgn="base" hangingPunct="0">
              <a:spcBef>
                <a:spcPct val="0"/>
              </a:spcBef>
              <a:spcAft>
                <a:spcPct val="5000"/>
              </a:spcAft>
              <a:buFont typeface="Arial" charset="0"/>
              <a:tabLst>
                <a:tab pos="142875" algn="l"/>
                <a:tab pos="550863" algn="l"/>
                <a:tab pos="958850" algn="l"/>
                <a:tab pos="1366838" algn="l"/>
                <a:tab pos="1774825" algn="l"/>
                <a:tab pos="2182813" algn="l"/>
                <a:tab pos="2590800" algn="l"/>
                <a:tab pos="2998788" algn="l"/>
                <a:tab pos="3406775" algn="l"/>
                <a:tab pos="3814763" algn="l"/>
                <a:tab pos="4221163" algn="l"/>
                <a:tab pos="4629150" algn="l"/>
                <a:tab pos="5037138" algn="l"/>
                <a:tab pos="5445125" algn="l"/>
                <a:tab pos="5853113" algn="l"/>
                <a:tab pos="6261100" algn="l"/>
                <a:tab pos="6669088" algn="l"/>
                <a:tab pos="7077075" algn="l"/>
                <a:tab pos="7485063" algn="l"/>
                <a:tab pos="7893050" algn="l"/>
                <a:tab pos="829945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l" eaLnBrk="1" hangingPunct="1">
              <a:spcBef>
                <a:spcPts val="600"/>
              </a:spcBef>
              <a:spcAft>
                <a:spcPct val="0"/>
              </a:spcAft>
              <a:buClr>
                <a:srgbClr val="92D050"/>
              </a:buClr>
              <a:buFont typeface="Arial" charset="0"/>
              <a:buChar char="•"/>
            </a:pPr>
            <a:r>
              <a:rPr lang="en-US" sz="2000" dirty="0"/>
              <a:t>Expanding Interface Modalities</a:t>
            </a:r>
          </a:p>
          <a:p>
            <a:pPr algn="l" eaLnBrk="1" hangingPunct="1">
              <a:spcBef>
                <a:spcPts val="600"/>
              </a:spcBef>
              <a:spcAft>
                <a:spcPct val="0"/>
              </a:spcAft>
              <a:buClr>
                <a:srgbClr val="92D050"/>
              </a:buClr>
              <a:buFont typeface="Arial" charset="0"/>
              <a:buChar char="•"/>
            </a:pPr>
            <a:r>
              <a:rPr lang="en-US" sz="2000" dirty="0"/>
              <a:t>Big Data and Analytics</a:t>
            </a:r>
          </a:p>
          <a:p>
            <a:pPr algn="l" eaLnBrk="1" hangingPunct="1">
              <a:spcBef>
                <a:spcPts val="600"/>
              </a:spcBef>
              <a:spcAft>
                <a:spcPct val="0"/>
              </a:spcAft>
              <a:buClr>
                <a:srgbClr val="92D050"/>
              </a:buClr>
              <a:buFont typeface="Arial" charset="0"/>
              <a:buChar char="•"/>
            </a:pPr>
            <a:r>
              <a:rPr lang="en-US" sz="2000" dirty="0"/>
              <a:t>Social Networking</a:t>
            </a:r>
          </a:p>
        </p:txBody>
      </p:sp>
      <p:pic>
        <p:nvPicPr>
          <p:cNvPr id="14" name="Picture 1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346450" y="3704053"/>
            <a:ext cx="2517775" cy="94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63500" dir="2700000" algn="ctr" rotWithShape="0">
                    <a:schemeClr val="bg2">
                      <a:alpha val="45000"/>
                    </a:schemeClr>
                  </a:outerShdw>
                </a:effectLst>
              </a14:hiddenEffects>
            </a:ext>
          </a:extLst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3352977" y="2600034"/>
            <a:ext cx="2347912" cy="10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4" rIns="91430" bIns="45714">
            <a:spAutoFit/>
          </a:bodyPr>
          <a:lstStyle>
            <a:lvl1pPr defTabSz="569913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569913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569913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569913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569913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defTabSz="569913" eaLnBrk="0" fontAlgn="base" hangingPunct="0">
              <a:spcBef>
                <a:spcPct val="0"/>
              </a:spcBef>
              <a:spcAft>
                <a:spcPct val="500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defTabSz="569913" eaLnBrk="0" fontAlgn="base" hangingPunct="0">
              <a:spcBef>
                <a:spcPct val="0"/>
              </a:spcBef>
              <a:spcAft>
                <a:spcPct val="500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defTabSz="569913" eaLnBrk="0" fontAlgn="base" hangingPunct="0">
              <a:spcBef>
                <a:spcPct val="0"/>
              </a:spcBef>
              <a:spcAft>
                <a:spcPct val="500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defTabSz="569913" eaLnBrk="0" fontAlgn="base" hangingPunct="0">
              <a:spcBef>
                <a:spcPct val="0"/>
              </a:spcBef>
              <a:spcAft>
                <a:spcPct val="500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>
              <a:lnSpc>
                <a:spcPct val="85000"/>
              </a:lnSpc>
              <a:spcAft>
                <a:spcPct val="0"/>
              </a:spcAft>
              <a:buFontTx/>
              <a:buNone/>
            </a:pPr>
            <a:r>
              <a:rPr lang="en-US" sz="2400" b="1" dirty="0"/>
              <a:t>Next Generation </a:t>
            </a:r>
            <a:r>
              <a:rPr lang="en-US" sz="2400" b="1" dirty="0" smtClean="0"/>
              <a:t>Architecture</a:t>
            </a:r>
            <a:endParaRPr lang="en-US" sz="24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400" y="4146965"/>
            <a:ext cx="42545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3" y="4499390"/>
            <a:ext cx="212725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878" y="3784309"/>
            <a:ext cx="42545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7" descr="Car_Schemati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261" y="5082896"/>
            <a:ext cx="1414463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749" y="5632171"/>
            <a:ext cx="67151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1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92 L 0.00903 -0.02438 L 0.10799 -0.0358 L 0.04341 -0.05741 L 0.06216 -0.0858 L 0.09306 -0.07531 " pathEditMode="relative" rAng="0" ptsTypes="AAAAAA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82" y="-4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123 L 0.0059 -0.02562 L 0.05834 -0.00834 L 0.06737 -0.07377 L 0.13855 -0.0713 L 0.19098 -0.08426 L 0.20035 -0.06389 " pathEditMode="relative" rAng="0" ptsTypes="AAAAAAA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52" y="-429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0062 L 0.00035 0.01976 L -0.10625 -0.01234 L -0.0302 -0.05061 L -0.0625 -0.06913 " pathEditMode="relative" rAng="0" ptsTypes="AAAAA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4" y="-253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API-accessible business services made available to third-party innovators composing solutions </a:t>
            </a:r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1830007" y="2463189"/>
            <a:ext cx="1864150" cy="1193113"/>
          </a:xfrm>
          <a:custGeom>
            <a:avLst/>
            <a:gdLst>
              <a:gd name="T0" fmla="*/ 19548 w 21600"/>
              <a:gd name="T1" fmla="*/ 14332 h 21600"/>
              <a:gd name="T2" fmla="*/ 19841 w 21600"/>
              <a:gd name="T3" fmla="*/ 15317 h 21600"/>
              <a:gd name="T4" fmla="*/ 19548 w 21600"/>
              <a:gd name="T5" fmla="*/ 17494 h 21600"/>
              <a:gd name="T6" fmla="*/ 18081 w 21600"/>
              <a:gd name="T7" fmla="*/ 19916 h 21600"/>
              <a:gd name="T8" fmla="*/ 15614 w 21600"/>
              <a:gd name="T9" fmla="*/ 20902 h 21600"/>
              <a:gd name="T10" fmla="*/ 14148 w 21600"/>
              <a:gd name="T11" fmla="*/ 20656 h 21600"/>
              <a:gd name="T12" fmla="*/ 12975 w 21600"/>
              <a:gd name="T13" fmla="*/ 19916 h 21600"/>
              <a:gd name="T14" fmla="*/ 12242 w 21600"/>
              <a:gd name="T15" fmla="*/ 21148 h 21600"/>
              <a:gd name="T16" fmla="*/ 11240 w 21600"/>
              <a:gd name="T17" fmla="*/ 21600 h 21600"/>
              <a:gd name="T18" fmla="*/ 10214 w 21600"/>
              <a:gd name="T19" fmla="*/ 21148 h 21600"/>
              <a:gd name="T20" fmla="*/ 9627 w 21600"/>
              <a:gd name="T21" fmla="*/ 19916 h 21600"/>
              <a:gd name="T22" fmla="*/ 8601 w 21600"/>
              <a:gd name="T23" fmla="*/ 20409 h 21600"/>
              <a:gd name="T24" fmla="*/ 7575 w 21600"/>
              <a:gd name="T25" fmla="*/ 20656 h 21600"/>
              <a:gd name="T26" fmla="*/ 5400 w 21600"/>
              <a:gd name="T27" fmla="*/ 19916 h 21600"/>
              <a:gd name="T28" fmla="*/ 3934 w 21600"/>
              <a:gd name="T29" fmla="*/ 18233 h 21600"/>
              <a:gd name="T30" fmla="*/ 3348 w 21600"/>
              <a:gd name="T31" fmla="*/ 17001 h 21600"/>
              <a:gd name="T32" fmla="*/ 3348 w 21600"/>
              <a:gd name="T33" fmla="*/ 17001 h 21600"/>
              <a:gd name="T34" fmla="*/ 2199 w 21600"/>
              <a:gd name="T35" fmla="*/ 16754 h 21600"/>
              <a:gd name="T36" fmla="*/ 586 w 21600"/>
              <a:gd name="T37" fmla="*/ 15317 h 21600"/>
              <a:gd name="T38" fmla="*/ 0 w 21600"/>
              <a:gd name="T39" fmla="*/ 12648 h 21600"/>
              <a:gd name="T40" fmla="*/ 733 w 21600"/>
              <a:gd name="T41" fmla="*/ 9938 h 21600"/>
              <a:gd name="T42" fmla="*/ 2468 w 21600"/>
              <a:gd name="T43" fmla="*/ 8254 h 21600"/>
              <a:gd name="T44" fmla="*/ 2468 w 21600"/>
              <a:gd name="T45" fmla="*/ 8254 h 21600"/>
              <a:gd name="T46" fmla="*/ 2321 w 21600"/>
              <a:gd name="T47" fmla="*/ 7761 h 21600"/>
              <a:gd name="T48" fmla="*/ 1906 w 21600"/>
              <a:gd name="T49" fmla="*/ 6570 h 21600"/>
              <a:gd name="T50" fmla="*/ 2052 w 21600"/>
              <a:gd name="T51" fmla="*/ 4106 h 21600"/>
              <a:gd name="T52" fmla="*/ 3641 w 21600"/>
              <a:gd name="T53" fmla="*/ 1930 h 21600"/>
              <a:gd name="T54" fmla="*/ 5547 w 21600"/>
              <a:gd name="T55" fmla="*/ 1684 h 21600"/>
              <a:gd name="T56" fmla="*/ 6719 w 21600"/>
              <a:gd name="T57" fmla="*/ 2423 h 21600"/>
              <a:gd name="T58" fmla="*/ 7281 w 21600"/>
              <a:gd name="T59" fmla="*/ 3162 h 21600"/>
              <a:gd name="T60" fmla="*/ 7428 w 21600"/>
              <a:gd name="T61" fmla="*/ 3162 h 21600"/>
              <a:gd name="T62" fmla="*/ 7428 w 21600"/>
              <a:gd name="T63" fmla="*/ 3162 h 21600"/>
              <a:gd name="T64" fmla="*/ 7575 w 21600"/>
              <a:gd name="T65" fmla="*/ 3162 h 21600"/>
              <a:gd name="T66" fmla="*/ 8308 w 21600"/>
              <a:gd name="T67" fmla="*/ 2176 h 21600"/>
              <a:gd name="T68" fmla="*/ 9334 w 21600"/>
              <a:gd name="T69" fmla="*/ 1684 h 21600"/>
              <a:gd name="T70" fmla="*/ 9920 w 21600"/>
              <a:gd name="T71" fmla="*/ 1930 h 21600"/>
              <a:gd name="T72" fmla="*/ 10507 w 21600"/>
              <a:gd name="T73" fmla="*/ 2176 h 21600"/>
              <a:gd name="T74" fmla="*/ 10653 w 21600"/>
              <a:gd name="T75" fmla="*/ 2176 h 21600"/>
              <a:gd name="T76" fmla="*/ 10653 w 21600"/>
              <a:gd name="T77" fmla="*/ 1930 h 21600"/>
              <a:gd name="T78" fmla="*/ 12119 w 21600"/>
              <a:gd name="T79" fmla="*/ 493 h 21600"/>
              <a:gd name="T80" fmla="*/ 14001 w 21600"/>
              <a:gd name="T81" fmla="*/ 0 h 21600"/>
              <a:gd name="T82" fmla="*/ 16347 w 21600"/>
              <a:gd name="T83" fmla="*/ 986 h 21600"/>
              <a:gd name="T84" fmla="*/ 17642 w 21600"/>
              <a:gd name="T85" fmla="*/ 3162 h 21600"/>
              <a:gd name="T86" fmla="*/ 17788 w 21600"/>
              <a:gd name="T87" fmla="*/ 4846 h 21600"/>
              <a:gd name="T88" fmla="*/ 17788 w 21600"/>
              <a:gd name="T89" fmla="*/ 5092 h 21600"/>
              <a:gd name="T90" fmla="*/ 17935 w 21600"/>
              <a:gd name="T91" fmla="*/ 5338 h 21600"/>
              <a:gd name="T92" fmla="*/ 18228 w 21600"/>
              <a:gd name="T93" fmla="*/ 5338 h 21600"/>
              <a:gd name="T94" fmla="*/ 19401 w 21600"/>
              <a:gd name="T95" fmla="*/ 5585 h 21600"/>
              <a:gd name="T96" fmla="*/ 21014 w 21600"/>
              <a:gd name="T97" fmla="*/ 7022 h 21600"/>
              <a:gd name="T98" fmla="*/ 21600 w 21600"/>
              <a:gd name="T99" fmla="*/ 9732 h 21600"/>
              <a:gd name="T100" fmla="*/ 21014 w 21600"/>
              <a:gd name="T101" fmla="*/ 12155 h 21600"/>
              <a:gd name="T102" fmla="*/ 19401 w 21600"/>
              <a:gd name="T103" fmla="*/ 1383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600" h="21600">
                <a:moveTo>
                  <a:pt x="19401" y="13839"/>
                </a:moveTo>
                <a:lnTo>
                  <a:pt x="19548" y="14332"/>
                </a:lnTo>
                <a:lnTo>
                  <a:pt x="19694" y="14824"/>
                </a:lnTo>
                <a:lnTo>
                  <a:pt x="19841" y="15317"/>
                </a:lnTo>
                <a:lnTo>
                  <a:pt x="19841" y="16015"/>
                </a:lnTo>
                <a:lnTo>
                  <a:pt x="19548" y="17494"/>
                </a:lnTo>
                <a:lnTo>
                  <a:pt x="18961" y="18931"/>
                </a:lnTo>
                <a:lnTo>
                  <a:pt x="18081" y="19916"/>
                </a:lnTo>
                <a:lnTo>
                  <a:pt x="16933" y="20656"/>
                </a:lnTo>
                <a:lnTo>
                  <a:pt x="15614" y="20902"/>
                </a:lnTo>
                <a:lnTo>
                  <a:pt x="14881" y="20656"/>
                </a:lnTo>
                <a:lnTo>
                  <a:pt x="14148" y="20656"/>
                </a:lnTo>
                <a:lnTo>
                  <a:pt x="13561" y="20409"/>
                </a:lnTo>
                <a:lnTo>
                  <a:pt x="12975" y="19916"/>
                </a:lnTo>
                <a:lnTo>
                  <a:pt x="12681" y="20656"/>
                </a:lnTo>
                <a:lnTo>
                  <a:pt x="12242" y="21148"/>
                </a:lnTo>
                <a:lnTo>
                  <a:pt x="11826" y="21395"/>
                </a:lnTo>
                <a:lnTo>
                  <a:pt x="11240" y="21600"/>
                </a:lnTo>
                <a:lnTo>
                  <a:pt x="10800" y="21395"/>
                </a:lnTo>
                <a:lnTo>
                  <a:pt x="10214" y="21148"/>
                </a:lnTo>
                <a:lnTo>
                  <a:pt x="9920" y="20656"/>
                </a:lnTo>
                <a:lnTo>
                  <a:pt x="9627" y="19916"/>
                </a:lnTo>
                <a:lnTo>
                  <a:pt x="9187" y="20163"/>
                </a:lnTo>
                <a:lnTo>
                  <a:pt x="8601" y="20409"/>
                </a:lnTo>
                <a:lnTo>
                  <a:pt x="8161" y="20409"/>
                </a:lnTo>
                <a:lnTo>
                  <a:pt x="7575" y="20656"/>
                </a:lnTo>
                <a:lnTo>
                  <a:pt x="6426" y="20409"/>
                </a:lnTo>
                <a:lnTo>
                  <a:pt x="5400" y="19916"/>
                </a:lnTo>
                <a:lnTo>
                  <a:pt x="4520" y="19177"/>
                </a:lnTo>
                <a:lnTo>
                  <a:pt x="3934" y="18233"/>
                </a:lnTo>
                <a:lnTo>
                  <a:pt x="3494" y="17001"/>
                </a:lnTo>
                <a:lnTo>
                  <a:pt x="3348" y="17001"/>
                </a:lnTo>
                <a:lnTo>
                  <a:pt x="3201" y="17001"/>
                </a:lnTo>
                <a:lnTo>
                  <a:pt x="2199" y="16754"/>
                </a:lnTo>
                <a:lnTo>
                  <a:pt x="1319" y="16015"/>
                </a:lnTo>
                <a:lnTo>
                  <a:pt x="586" y="15317"/>
                </a:lnTo>
                <a:lnTo>
                  <a:pt x="147" y="14085"/>
                </a:lnTo>
                <a:lnTo>
                  <a:pt x="0" y="12648"/>
                </a:lnTo>
                <a:lnTo>
                  <a:pt x="147" y="11170"/>
                </a:lnTo>
                <a:lnTo>
                  <a:pt x="733" y="9938"/>
                </a:lnTo>
                <a:lnTo>
                  <a:pt x="1466" y="8993"/>
                </a:lnTo>
                <a:lnTo>
                  <a:pt x="2468" y="8254"/>
                </a:lnTo>
                <a:lnTo>
                  <a:pt x="2614" y="8254"/>
                </a:lnTo>
                <a:lnTo>
                  <a:pt x="2321" y="7761"/>
                </a:lnTo>
                <a:lnTo>
                  <a:pt x="2052" y="7268"/>
                </a:lnTo>
                <a:lnTo>
                  <a:pt x="1906" y="6570"/>
                </a:lnTo>
                <a:lnTo>
                  <a:pt x="1906" y="5831"/>
                </a:lnTo>
                <a:lnTo>
                  <a:pt x="2052" y="4106"/>
                </a:lnTo>
                <a:lnTo>
                  <a:pt x="2761" y="2916"/>
                </a:lnTo>
                <a:lnTo>
                  <a:pt x="3641" y="1930"/>
                </a:lnTo>
                <a:lnTo>
                  <a:pt x="4814" y="1437"/>
                </a:lnTo>
                <a:lnTo>
                  <a:pt x="5547" y="1684"/>
                </a:lnTo>
                <a:lnTo>
                  <a:pt x="6133" y="1930"/>
                </a:lnTo>
                <a:lnTo>
                  <a:pt x="6719" y="2423"/>
                </a:lnTo>
                <a:lnTo>
                  <a:pt x="7159" y="3162"/>
                </a:lnTo>
                <a:lnTo>
                  <a:pt x="7281" y="3162"/>
                </a:lnTo>
                <a:lnTo>
                  <a:pt x="7428" y="3162"/>
                </a:lnTo>
                <a:lnTo>
                  <a:pt x="7575" y="3162"/>
                </a:lnTo>
                <a:lnTo>
                  <a:pt x="7868" y="2423"/>
                </a:lnTo>
                <a:lnTo>
                  <a:pt x="8308" y="2176"/>
                </a:lnTo>
                <a:lnTo>
                  <a:pt x="8748" y="1930"/>
                </a:lnTo>
                <a:lnTo>
                  <a:pt x="9334" y="1684"/>
                </a:lnTo>
                <a:lnTo>
                  <a:pt x="9627" y="1684"/>
                </a:lnTo>
                <a:lnTo>
                  <a:pt x="9920" y="1930"/>
                </a:lnTo>
                <a:lnTo>
                  <a:pt x="10214" y="2176"/>
                </a:lnTo>
                <a:lnTo>
                  <a:pt x="10507" y="2176"/>
                </a:lnTo>
                <a:lnTo>
                  <a:pt x="10653" y="2176"/>
                </a:lnTo>
                <a:lnTo>
                  <a:pt x="10653" y="1930"/>
                </a:lnTo>
                <a:lnTo>
                  <a:pt x="11386" y="1191"/>
                </a:lnTo>
                <a:lnTo>
                  <a:pt x="12119" y="493"/>
                </a:lnTo>
                <a:lnTo>
                  <a:pt x="12975" y="246"/>
                </a:lnTo>
                <a:lnTo>
                  <a:pt x="14001" y="0"/>
                </a:lnTo>
                <a:lnTo>
                  <a:pt x="15174" y="246"/>
                </a:lnTo>
                <a:lnTo>
                  <a:pt x="16347" y="986"/>
                </a:lnTo>
                <a:lnTo>
                  <a:pt x="17080" y="1930"/>
                </a:lnTo>
                <a:lnTo>
                  <a:pt x="17642" y="3162"/>
                </a:lnTo>
                <a:lnTo>
                  <a:pt x="17788" y="4599"/>
                </a:lnTo>
                <a:lnTo>
                  <a:pt x="17788" y="4846"/>
                </a:lnTo>
                <a:lnTo>
                  <a:pt x="17788" y="5092"/>
                </a:lnTo>
                <a:lnTo>
                  <a:pt x="17788" y="5338"/>
                </a:lnTo>
                <a:lnTo>
                  <a:pt x="17935" y="5338"/>
                </a:lnTo>
                <a:lnTo>
                  <a:pt x="18081" y="5338"/>
                </a:lnTo>
                <a:lnTo>
                  <a:pt x="18228" y="5338"/>
                </a:lnTo>
                <a:lnTo>
                  <a:pt x="19401" y="5585"/>
                </a:lnTo>
                <a:lnTo>
                  <a:pt x="20281" y="6078"/>
                </a:lnTo>
                <a:lnTo>
                  <a:pt x="21014" y="7022"/>
                </a:lnTo>
                <a:lnTo>
                  <a:pt x="21453" y="8254"/>
                </a:lnTo>
                <a:lnTo>
                  <a:pt x="21600" y="9732"/>
                </a:lnTo>
                <a:lnTo>
                  <a:pt x="21453" y="11170"/>
                </a:lnTo>
                <a:lnTo>
                  <a:pt x="21014" y="12155"/>
                </a:lnTo>
                <a:lnTo>
                  <a:pt x="20281" y="13100"/>
                </a:lnTo>
                <a:lnTo>
                  <a:pt x="19401" y="13839"/>
                </a:lnTo>
              </a:path>
            </a:pathLst>
          </a:custGeom>
          <a:solidFill>
            <a:srgbClr val="9999FF"/>
          </a:solidFill>
          <a:ln>
            <a:noFill/>
          </a:ln>
          <a:effectLst>
            <a:outerShdw blurRad="50800" dist="38099" dir="2100016" algn="ctr" rotWithShape="0">
              <a:schemeClr val="bg2">
                <a:alpha val="31998"/>
              </a:schemeClr>
            </a:outerShdw>
          </a:effectLst>
          <a:extLst/>
        </p:spPr>
        <p:txBody>
          <a:bodyPr lIns="0" tIns="0" rIns="0" bIns="0" anchor="ctr"/>
          <a:lstStyle/>
          <a:p>
            <a:pPr algn="ctr" defTabSz="642938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dirty="0">
                <a:solidFill>
                  <a:srgbClr val="000000"/>
                </a:solidFill>
                <a:latin typeface="Helvetica" pitchFamily="-65" charset="0"/>
                <a:ea typeface="ヒラギノ角ゴ ProN W3" pitchFamily="-65" charset="-128"/>
                <a:cs typeface="Arial" pitchFamily="-65" charset="0"/>
                <a:sym typeface="Gill Sans" pitchFamily="-65" charset="0"/>
              </a:rPr>
              <a:t>External   Ecosystem</a:t>
            </a:r>
          </a:p>
        </p:txBody>
      </p:sp>
      <p:sp>
        <p:nvSpPr>
          <p:cNvPr id="22" name="AutoShape 9"/>
          <p:cNvSpPr>
            <a:spLocks/>
          </p:cNvSpPr>
          <p:nvPr/>
        </p:nvSpPr>
        <p:spPr bwMode="auto">
          <a:xfrm>
            <a:off x="1904800" y="3656318"/>
            <a:ext cx="1231385" cy="929528"/>
          </a:xfrm>
          <a:prstGeom prst="roundRect">
            <a:avLst>
              <a:gd name="adj" fmla="val 9903"/>
            </a:avLst>
          </a:prstGeom>
          <a:gradFill flip="none" rotWithShape="1">
            <a:gsLst>
              <a:gs pos="62000">
                <a:srgbClr val="66CCFF">
                  <a:alpha val="54000"/>
                </a:srgbClr>
              </a:gs>
              <a:gs pos="23000">
                <a:srgbClr val="9497F5">
                  <a:alpha val="70000"/>
                </a:srgbClr>
              </a:gs>
            </a:gsLst>
            <a:lin ang="5160000" scaled="0"/>
            <a:tileRect/>
          </a:gradFill>
          <a:ln>
            <a:noFill/>
          </a:ln>
          <a:effectLst>
            <a:outerShdw blurRad="50800" dist="38099" dir="2100016" algn="ctr" rotWithShape="0">
              <a:schemeClr val="bg2">
                <a:alpha val="31998"/>
              </a:schemeClr>
            </a:outerShdw>
          </a:effectLst>
          <a:extLst/>
        </p:spPr>
        <p:txBody>
          <a:bodyPr lIns="0" tIns="0" rIns="0" bIns="0" anchor="ctr"/>
          <a:lstStyle/>
          <a:p>
            <a:pPr algn="ctr" defTabSz="642938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1600" b="1" dirty="0">
                <a:solidFill>
                  <a:srgbClr val="000000"/>
                </a:solidFill>
                <a:latin typeface="Helvetica" charset="0"/>
                <a:ea typeface="ヒラギノ角ゴ ProN W3" charset="0"/>
                <a:cs typeface="Arial" charset="0"/>
                <a:sym typeface="Gill Sans" charset="0"/>
              </a:rPr>
              <a:t>Marketplace</a:t>
            </a:r>
          </a:p>
          <a:p>
            <a:pPr algn="ctr" defTabSz="642938" hangingPunct="1">
              <a:lnSpc>
                <a:spcPct val="100000"/>
              </a:lnSpc>
              <a:buClrTx/>
              <a:buSzTx/>
              <a:buFontTx/>
              <a:buNone/>
            </a:pPr>
            <a:endParaRPr lang="en-US" sz="1000" dirty="0">
              <a:solidFill>
                <a:srgbClr val="000000"/>
              </a:solidFill>
              <a:latin typeface="Helvetica" charset="0"/>
              <a:ea typeface="ヒラギノ角ゴ ProN W3" charset="0"/>
              <a:cs typeface="Arial" charset="0"/>
              <a:sym typeface="Gill Sans" charset="0"/>
            </a:endParaRPr>
          </a:p>
          <a:p>
            <a:pPr algn="ctr" defTabSz="642938" hangingPunct="1">
              <a:lnSpc>
                <a:spcPct val="100000"/>
              </a:lnSpc>
              <a:buClrTx/>
              <a:buSzTx/>
              <a:buFontTx/>
              <a:buNone/>
            </a:pPr>
            <a:endParaRPr lang="en-US" sz="1000" dirty="0">
              <a:solidFill>
                <a:srgbClr val="000000"/>
              </a:solidFill>
              <a:latin typeface="Helvetica" charset="0"/>
              <a:ea typeface="ヒラギノ角ゴ ProN W3" charset="0"/>
              <a:cs typeface="Arial" charset="0"/>
              <a:sym typeface="Gill Sans" charset="0"/>
            </a:endParaRPr>
          </a:p>
        </p:txBody>
      </p:sp>
      <p:sp>
        <p:nvSpPr>
          <p:cNvPr id="23" name="Oval 33"/>
          <p:cNvSpPr>
            <a:spLocks/>
          </p:cNvSpPr>
          <p:nvPr/>
        </p:nvSpPr>
        <p:spPr bwMode="auto">
          <a:xfrm>
            <a:off x="3193906" y="4144520"/>
            <a:ext cx="3820686" cy="377767"/>
          </a:xfrm>
          <a:prstGeom prst="ellipse">
            <a:avLst/>
          </a:prstGeom>
          <a:noFill/>
          <a:ln w="25400" cap="flat">
            <a:solidFill>
              <a:srgbClr val="80808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76200" dist="38099" dir="2100016" algn="ctr" rotWithShape="0">
              <a:schemeClr val="bg2">
                <a:alpha val="31998"/>
              </a:schemeClr>
            </a:outerShdw>
          </a:effectLst>
          <a:extLst/>
        </p:spPr>
        <p:txBody>
          <a:bodyPr lIns="0" tIns="0" rIns="0" bIns="0"/>
          <a:lstStyle/>
          <a:p>
            <a:pPr algn="ctr" defTabSz="642938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 sz="1000" dirty="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Arial" pitchFamily="-65" charset="0"/>
              <a:sym typeface="Gill Sans" pitchFamily="-65" charset="0"/>
            </a:endParaRPr>
          </a:p>
        </p:txBody>
      </p:sp>
      <p:sp>
        <p:nvSpPr>
          <p:cNvPr id="24" name="Rectangle 34"/>
          <p:cNvSpPr>
            <a:spLocks/>
          </p:cNvSpPr>
          <p:nvPr/>
        </p:nvSpPr>
        <p:spPr bwMode="auto">
          <a:xfrm>
            <a:off x="4318827" y="4111608"/>
            <a:ext cx="21267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27562" bIns="0">
            <a:spAutoFit/>
          </a:bodyPr>
          <a:lstStyle/>
          <a:p>
            <a:pPr marL="26988" defTabSz="642938" hangingPunct="1">
              <a:buClrTx/>
              <a:buSzTx/>
              <a:buFontTx/>
              <a:buNone/>
              <a:tabLst>
                <a:tab pos="26988" algn="l"/>
                <a:tab pos="347663" algn="l"/>
                <a:tab pos="669925" algn="l"/>
                <a:tab pos="990600" algn="l"/>
                <a:tab pos="1312863" algn="l"/>
                <a:tab pos="1633538" algn="l"/>
                <a:tab pos="1955800" algn="l"/>
                <a:tab pos="2276475" algn="l"/>
                <a:tab pos="2598738" algn="l"/>
                <a:tab pos="2919413" algn="l"/>
                <a:tab pos="3241675" algn="l"/>
                <a:tab pos="3562350" algn="l"/>
                <a:tab pos="3884613" algn="l"/>
                <a:tab pos="4205288" algn="l"/>
                <a:tab pos="4527550" algn="l"/>
                <a:tab pos="4848225" algn="l"/>
                <a:tab pos="5170488" algn="l"/>
                <a:tab pos="5491163" algn="l"/>
                <a:tab pos="5813425" algn="l"/>
                <a:tab pos="6134100" algn="l"/>
                <a:tab pos="6456363" algn="l"/>
              </a:tabLst>
            </a:pPr>
            <a:r>
              <a:rPr lang="en-US" sz="2400" b="1" dirty="0">
                <a:solidFill>
                  <a:srgbClr val="FFFFFF"/>
                </a:solidFill>
                <a:ea typeface="MS PGothic" charset="0"/>
                <a:cs typeface="Arial" charset="0"/>
                <a:sym typeface="Georgia Italic" charset="0"/>
              </a:rPr>
              <a:t>Solutions</a:t>
            </a:r>
          </a:p>
        </p:txBody>
      </p:sp>
      <p:sp>
        <p:nvSpPr>
          <p:cNvPr id="25" name="AutoShape 47"/>
          <p:cNvSpPr>
            <a:spLocks/>
          </p:cNvSpPr>
          <p:nvPr/>
        </p:nvSpPr>
        <p:spPr bwMode="auto">
          <a:xfrm>
            <a:off x="3241104" y="4115945"/>
            <a:ext cx="652463" cy="209550"/>
          </a:xfrm>
          <a:prstGeom prst="roundRect">
            <a:avLst>
              <a:gd name="adj" fmla="val 16667"/>
            </a:avLst>
          </a:prstGeom>
          <a:solidFill>
            <a:srgbClr val="9999FF"/>
          </a:solidFill>
          <a:ln w="21600">
            <a:noFill/>
            <a:round/>
            <a:headEnd/>
            <a:tailEnd/>
          </a:ln>
          <a:effectLst>
            <a:outerShdw blurRad="139700" dist="38099" dir="2100016" algn="ctr" rotWithShape="0">
              <a:schemeClr val="bg2">
                <a:alpha val="41997"/>
              </a:schemeClr>
            </a:outerShdw>
          </a:effectLst>
        </p:spPr>
        <p:txBody>
          <a:bodyPr lIns="0" tIns="0" rIns="28573" bIns="0" anchor="ctr"/>
          <a:lstStyle/>
          <a:p>
            <a:pPr marL="28575" algn="ctr" defTabSz="642938" hangingPunct="1">
              <a:buClrTx/>
              <a:buSzTx/>
              <a:buFontTx/>
              <a:buNone/>
              <a:defRPr/>
            </a:pPr>
            <a:r>
              <a:rPr lang="en-US" sz="1000">
                <a:solidFill>
                  <a:schemeClr val="tx1"/>
                </a:solidFill>
                <a:latin typeface="Arial" pitchFamily="-65" charset="0"/>
                <a:ea typeface="MS PGothic" pitchFamily="34" charset="-128"/>
                <a:cs typeface="Arial" pitchFamily="-65" charset="0"/>
                <a:sym typeface="Arial" pitchFamily="-65" charset="0"/>
              </a:rPr>
              <a:t>App</a:t>
            </a:r>
          </a:p>
        </p:txBody>
      </p:sp>
      <p:sp>
        <p:nvSpPr>
          <p:cNvPr id="26" name="Line 64"/>
          <p:cNvSpPr>
            <a:spLocks noChangeShapeType="1"/>
          </p:cNvSpPr>
          <p:nvPr/>
        </p:nvSpPr>
        <p:spPr bwMode="auto">
          <a:xfrm flipH="1">
            <a:off x="2782317" y="4315970"/>
            <a:ext cx="444500" cy="147638"/>
          </a:xfrm>
          <a:prstGeom prst="line">
            <a:avLst/>
          </a:prstGeom>
          <a:noFill/>
          <a:ln w="4572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Line 65"/>
          <p:cNvSpPr>
            <a:spLocks noChangeShapeType="1"/>
          </p:cNvSpPr>
          <p:nvPr/>
        </p:nvSpPr>
        <p:spPr bwMode="auto">
          <a:xfrm rot="10800000">
            <a:off x="2856929" y="3922270"/>
            <a:ext cx="388938" cy="379413"/>
          </a:xfrm>
          <a:prstGeom prst="line">
            <a:avLst/>
          </a:prstGeom>
          <a:noFill/>
          <a:ln w="4572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28" name="Line 66"/>
          <p:cNvSpPr>
            <a:spLocks noChangeShapeType="1"/>
          </p:cNvSpPr>
          <p:nvPr/>
        </p:nvSpPr>
        <p:spPr bwMode="auto">
          <a:xfrm rot="10800000" flipH="1">
            <a:off x="3545904" y="3955608"/>
            <a:ext cx="144463" cy="287337"/>
          </a:xfrm>
          <a:prstGeom prst="line">
            <a:avLst/>
          </a:prstGeom>
          <a:noFill/>
          <a:ln w="4572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" name="AutoShape 70"/>
          <p:cNvSpPr>
            <a:spLocks/>
          </p:cNvSpPr>
          <p:nvPr/>
        </p:nvSpPr>
        <p:spPr bwMode="auto">
          <a:xfrm>
            <a:off x="3037904" y="4166745"/>
            <a:ext cx="696913" cy="246063"/>
          </a:xfrm>
          <a:prstGeom prst="roundRect">
            <a:avLst>
              <a:gd name="adj" fmla="val 14120"/>
            </a:avLst>
          </a:prstGeom>
          <a:solidFill>
            <a:srgbClr val="9999FF"/>
          </a:solidFill>
          <a:ln w="21600">
            <a:noFill/>
            <a:round/>
            <a:headEnd/>
            <a:tailEnd/>
          </a:ln>
          <a:effectLst>
            <a:outerShdw blurRad="139700" dist="38099" dir="2100016" algn="ctr" rotWithShape="0">
              <a:schemeClr val="bg2">
                <a:alpha val="41997"/>
              </a:schemeClr>
            </a:outerShdw>
          </a:effectLst>
        </p:spPr>
        <p:txBody>
          <a:bodyPr lIns="0" tIns="0" rIns="28573" bIns="0" anchor="ctr"/>
          <a:lstStyle/>
          <a:p>
            <a:pPr marL="28575" algn="ctr" defTabSz="642938" hangingPunct="1">
              <a:buClrTx/>
              <a:buSzTx/>
              <a:buFontTx/>
              <a:buNone/>
              <a:defRPr/>
            </a:pPr>
            <a:r>
              <a:rPr lang="en-US" sz="1000">
                <a:solidFill>
                  <a:schemeClr val="tx1"/>
                </a:solidFill>
                <a:latin typeface="Arial" pitchFamily="-65" charset="0"/>
                <a:ea typeface="MS PGothic" pitchFamily="34" charset="-128"/>
                <a:cs typeface="Arial" pitchFamily="-65" charset="0"/>
                <a:sym typeface="Arial" pitchFamily="-65" charset="0"/>
              </a:rPr>
              <a:t>App</a:t>
            </a:r>
          </a:p>
        </p:txBody>
      </p:sp>
      <p:sp>
        <p:nvSpPr>
          <p:cNvPr id="30" name="AutoShape 48"/>
          <p:cNvSpPr>
            <a:spLocks/>
          </p:cNvSpPr>
          <p:nvPr/>
        </p:nvSpPr>
        <p:spPr bwMode="auto">
          <a:xfrm>
            <a:off x="1918717" y="4266758"/>
            <a:ext cx="423862" cy="271462"/>
          </a:xfrm>
          <a:prstGeom prst="roundRect">
            <a:avLst>
              <a:gd name="adj" fmla="val 16667"/>
            </a:avLst>
          </a:prstGeom>
          <a:solidFill>
            <a:srgbClr val="9999FF"/>
          </a:solidFill>
          <a:ln>
            <a:noFill/>
          </a:ln>
          <a:effectLst>
            <a:outerShdw blurRad="50800" dist="38099" dir="2100016" algn="ctr" rotWithShape="0">
              <a:schemeClr val="bg2">
                <a:alpha val="31998"/>
              </a:schemeClr>
            </a:outerShdw>
          </a:effectLst>
          <a:extLst/>
        </p:spPr>
        <p:txBody>
          <a:bodyPr lIns="0" tIns="0" rIns="0" bIns="0"/>
          <a:lstStyle/>
          <a:p>
            <a:pPr algn="ctr" defTabSz="642938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 sz="100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Arial" pitchFamily="-65" charset="0"/>
              <a:sym typeface="Gill Sans" pitchFamily="-65" charset="0"/>
            </a:endParaRPr>
          </a:p>
        </p:txBody>
      </p:sp>
      <p:sp>
        <p:nvSpPr>
          <p:cNvPr id="31" name="AutoShape 75"/>
          <p:cNvSpPr>
            <a:spLocks/>
          </p:cNvSpPr>
          <p:nvPr/>
        </p:nvSpPr>
        <p:spPr bwMode="auto">
          <a:xfrm>
            <a:off x="2023492" y="4466783"/>
            <a:ext cx="284162" cy="125412"/>
          </a:xfrm>
          <a:prstGeom prst="roundRect">
            <a:avLst>
              <a:gd name="adj" fmla="val 12903"/>
            </a:avLst>
          </a:prstGeom>
          <a:solidFill>
            <a:srgbClr val="FFFE92">
              <a:alpha val="74901"/>
            </a:srgbClr>
          </a:solidFill>
          <a:ln w="9525">
            <a:noFill/>
            <a:round/>
            <a:headEnd/>
            <a:tailEnd/>
          </a:ln>
          <a:effectLst>
            <a:outerShdw blurRad="101600" dist="38099" dir="2100016" algn="ctr" rotWithShape="0">
              <a:schemeClr val="bg2">
                <a:alpha val="31998"/>
              </a:schemeClr>
            </a:outerShdw>
          </a:effectLst>
        </p:spPr>
        <p:txBody>
          <a:bodyPr lIns="0" tIns="0" rIns="28573" bIns="0" anchor="ctr"/>
          <a:lstStyle/>
          <a:p>
            <a:pPr marL="28575" algn="ctr" defTabSz="642938" hangingPunct="1">
              <a:lnSpc>
                <a:spcPct val="90000"/>
              </a:lnSpc>
              <a:buClrTx/>
              <a:buSzTx/>
              <a:buFontTx/>
              <a:buNone/>
              <a:defRPr/>
            </a:pPr>
            <a:r>
              <a:rPr lang="en-US" sz="1000">
                <a:solidFill>
                  <a:schemeClr val="tx1"/>
                </a:solidFill>
                <a:latin typeface="Gill Sans" pitchFamily="-65" charset="0"/>
                <a:ea typeface="MS PGothic" pitchFamily="34" charset="-128"/>
                <a:cs typeface="Arial" pitchFamily="-65" charset="0"/>
                <a:sym typeface="Helvetica" pitchFamily="-65" charset="0"/>
              </a:rPr>
              <a:t>API</a:t>
            </a:r>
          </a:p>
        </p:txBody>
      </p:sp>
      <p:sp>
        <p:nvSpPr>
          <p:cNvPr id="32" name="Round Same Side Corner Rectangle 1"/>
          <p:cNvSpPr>
            <a:spLocks/>
          </p:cNvSpPr>
          <p:nvPr/>
        </p:nvSpPr>
        <p:spPr bwMode="auto">
          <a:xfrm>
            <a:off x="7246937" y="2454099"/>
            <a:ext cx="1642127" cy="1894993"/>
          </a:xfrm>
          <a:custGeom>
            <a:avLst/>
            <a:gdLst>
              <a:gd name="T0" fmla="*/ 121685 w 1066800"/>
              <a:gd name="T1" fmla="*/ 0 h 990600"/>
              <a:gd name="T2" fmla="*/ 945115 w 1066800"/>
              <a:gd name="T3" fmla="*/ 0 h 990600"/>
              <a:gd name="T4" fmla="*/ 1066800 w 1066800"/>
              <a:gd name="T5" fmla="*/ 121685 h 990600"/>
              <a:gd name="T6" fmla="*/ 1066800 w 1066800"/>
              <a:gd name="T7" fmla="*/ 990600 h 990600"/>
              <a:gd name="T8" fmla="*/ 1066800 w 1066800"/>
              <a:gd name="T9" fmla="*/ 990600 h 990600"/>
              <a:gd name="T10" fmla="*/ 0 w 1066800"/>
              <a:gd name="T11" fmla="*/ 990600 h 990600"/>
              <a:gd name="T12" fmla="*/ 0 w 1066800"/>
              <a:gd name="T13" fmla="*/ 990600 h 990600"/>
              <a:gd name="T14" fmla="*/ 0 w 1066800"/>
              <a:gd name="T15" fmla="*/ 121685 h 990600"/>
              <a:gd name="T16" fmla="*/ 121685 w 1066800"/>
              <a:gd name="T17" fmla="*/ 0 h 9906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66800"/>
              <a:gd name="T28" fmla="*/ 0 h 990600"/>
              <a:gd name="T29" fmla="*/ 1066800 w 1066800"/>
              <a:gd name="T30" fmla="*/ 990600 h 99060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66800" h="990600">
                <a:moveTo>
                  <a:pt x="121685" y="0"/>
                </a:moveTo>
                <a:lnTo>
                  <a:pt x="945115" y="0"/>
                </a:lnTo>
                <a:cubicBezTo>
                  <a:pt x="1012320" y="0"/>
                  <a:pt x="1066800" y="54480"/>
                  <a:pt x="1066800" y="121685"/>
                </a:cubicBezTo>
                <a:lnTo>
                  <a:pt x="1066800" y="990600"/>
                </a:lnTo>
                <a:lnTo>
                  <a:pt x="0" y="990600"/>
                </a:lnTo>
                <a:lnTo>
                  <a:pt x="0" y="121685"/>
                </a:lnTo>
                <a:cubicBezTo>
                  <a:pt x="0" y="54480"/>
                  <a:pt x="54480" y="0"/>
                  <a:pt x="121685" y="0"/>
                </a:cubicBezTo>
                <a:close/>
              </a:path>
            </a:pathLst>
          </a:custGeom>
          <a:solidFill>
            <a:srgbClr val="187AB4"/>
          </a:solidFill>
          <a:ln w="25400">
            <a:noFill/>
            <a:round/>
            <a:headEnd/>
            <a:tailEnd/>
          </a:ln>
          <a:effectLst>
            <a:outerShdw blurRad="152400" dist="50800" dir="2700000" algn="tl" rotWithShape="0">
              <a:srgbClr val="000000">
                <a:alpha val="59000"/>
              </a:srgbClr>
            </a:outerShdw>
          </a:effectLst>
        </p:spPr>
        <p:txBody>
          <a:bodyPr lIns="64291" tIns="32146" rIns="64291" bIns="32146" anchor="ctr"/>
          <a:lstStyle/>
          <a:p>
            <a:pPr algn="ctr" defTabSz="642938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  <a:ea typeface="ヒラギノ角ゴ ProN W3" charset="0"/>
                <a:cs typeface="Arial" charset="0"/>
                <a:sym typeface="Gill Sans" charset="0"/>
              </a:rPr>
              <a:t>Software</a:t>
            </a:r>
          </a:p>
          <a:p>
            <a:pPr algn="ctr" defTabSz="642938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  <a:ea typeface="ヒラギノ角ゴ ProN W3" charset="0"/>
                <a:cs typeface="Arial" charset="0"/>
                <a:sym typeface="Gill Sans" charset="0"/>
              </a:rPr>
              <a:t>as a</a:t>
            </a:r>
          </a:p>
          <a:p>
            <a:pPr algn="ctr" defTabSz="642938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  <a:ea typeface="ヒラギノ角ゴ ProN W3" charset="0"/>
                <a:cs typeface="Arial" charset="0"/>
                <a:sym typeface="Gill Sans" charset="0"/>
              </a:rPr>
              <a:t>Service</a:t>
            </a:r>
          </a:p>
        </p:txBody>
      </p:sp>
      <p:sp>
        <p:nvSpPr>
          <p:cNvPr id="33" name="Round Same Side Corner Rectangle 86"/>
          <p:cNvSpPr>
            <a:spLocks/>
          </p:cNvSpPr>
          <p:nvPr/>
        </p:nvSpPr>
        <p:spPr bwMode="auto">
          <a:xfrm>
            <a:off x="7189217" y="4521114"/>
            <a:ext cx="1622886" cy="1098550"/>
          </a:xfrm>
          <a:custGeom>
            <a:avLst/>
            <a:gdLst>
              <a:gd name="T0" fmla="*/ 131046 w 1066800"/>
              <a:gd name="T1" fmla="*/ 0 h 1524000"/>
              <a:gd name="T2" fmla="*/ 935754 w 1066800"/>
              <a:gd name="T3" fmla="*/ 0 h 1524000"/>
              <a:gd name="T4" fmla="*/ 1066800 w 1066800"/>
              <a:gd name="T5" fmla="*/ 131046 h 1524000"/>
              <a:gd name="T6" fmla="*/ 1066800 w 1066800"/>
              <a:gd name="T7" fmla="*/ 1524000 h 1524000"/>
              <a:gd name="T8" fmla="*/ 1066800 w 1066800"/>
              <a:gd name="T9" fmla="*/ 1524000 h 1524000"/>
              <a:gd name="T10" fmla="*/ 0 w 1066800"/>
              <a:gd name="T11" fmla="*/ 1524000 h 1524000"/>
              <a:gd name="T12" fmla="*/ 0 w 1066800"/>
              <a:gd name="T13" fmla="*/ 1524000 h 1524000"/>
              <a:gd name="T14" fmla="*/ 0 w 1066800"/>
              <a:gd name="T15" fmla="*/ 131046 h 1524000"/>
              <a:gd name="T16" fmla="*/ 131046 w 1066800"/>
              <a:gd name="T17" fmla="*/ 0 h 15240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66800"/>
              <a:gd name="T28" fmla="*/ 0 h 1524000"/>
              <a:gd name="T29" fmla="*/ 1066800 w 1066800"/>
              <a:gd name="T30" fmla="*/ 1524000 h 152400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66800" h="1524000">
                <a:moveTo>
                  <a:pt x="131046" y="0"/>
                </a:moveTo>
                <a:lnTo>
                  <a:pt x="935754" y="0"/>
                </a:lnTo>
                <a:cubicBezTo>
                  <a:pt x="1008129" y="0"/>
                  <a:pt x="1066800" y="58671"/>
                  <a:pt x="1066800" y="131046"/>
                </a:cubicBezTo>
                <a:lnTo>
                  <a:pt x="1066800" y="1524000"/>
                </a:lnTo>
                <a:lnTo>
                  <a:pt x="0" y="1524000"/>
                </a:lnTo>
                <a:lnTo>
                  <a:pt x="0" y="131046"/>
                </a:lnTo>
                <a:cubicBezTo>
                  <a:pt x="0" y="58671"/>
                  <a:pt x="58671" y="0"/>
                  <a:pt x="131046" y="0"/>
                </a:cubicBezTo>
                <a:close/>
              </a:path>
            </a:pathLst>
          </a:custGeom>
          <a:solidFill>
            <a:srgbClr val="187AB4"/>
          </a:solidFill>
          <a:ln w="25400">
            <a:noFill/>
            <a:round/>
            <a:headEnd/>
            <a:tailEnd/>
          </a:ln>
          <a:effectLst>
            <a:outerShdw blurRad="152400" dist="50800" dir="2700000" algn="tl" rotWithShape="0">
              <a:srgbClr val="000000">
                <a:alpha val="59000"/>
              </a:srgbClr>
            </a:outerShdw>
          </a:effectLst>
        </p:spPr>
        <p:txBody>
          <a:bodyPr lIns="64291" tIns="32146" rIns="64291" bIns="32146" anchor="ctr"/>
          <a:lstStyle/>
          <a:p>
            <a:pPr algn="ctr" defTabSz="642938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  <a:ea typeface="ヒラギノ角ゴ ProN W3" charset="0"/>
                <a:cs typeface="Arial" charset="0"/>
                <a:sym typeface="Gill Sans" charset="0"/>
              </a:rPr>
              <a:t>Platform         as a</a:t>
            </a:r>
          </a:p>
          <a:p>
            <a:pPr algn="ctr" defTabSz="642938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  <a:ea typeface="ヒラギノ角ゴ ProN W3" charset="0"/>
                <a:cs typeface="Arial" charset="0"/>
                <a:sym typeface="Gill Sans" charset="0"/>
              </a:rPr>
              <a:t>Service</a:t>
            </a:r>
          </a:p>
        </p:txBody>
      </p:sp>
      <p:sp>
        <p:nvSpPr>
          <p:cNvPr id="34" name="AutoShape 1"/>
          <p:cNvSpPr>
            <a:spLocks/>
          </p:cNvSpPr>
          <p:nvPr/>
        </p:nvSpPr>
        <p:spPr bwMode="auto">
          <a:xfrm>
            <a:off x="307847" y="2454100"/>
            <a:ext cx="1444754" cy="1144472"/>
          </a:xfrm>
          <a:prstGeom prst="roundRect">
            <a:avLst>
              <a:gd name="adj" fmla="val 11324"/>
            </a:avLst>
          </a:prstGeom>
          <a:solidFill>
            <a:srgbClr val="9497F5"/>
          </a:solidFill>
          <a:ln>
            <a:noFill/>
          </a:ln>
          <a:effectLst>
            <a:outerShdw blurRad="50800" dist="38099" dir="2100016" algn="ctr" rotWithShape="0">
              <a:schemeClr val="bg2">
                <a:alpha val="31998"/>
              </a:schemeClr>
            </a:outerShdw>
          </a:effectLst>
          <a:extLst/>
        </p:spPr>
        <p:txBody>
          <a:bodyPr lIns="0" tIns="0" rIns="0" bIns="0" anchor="ctr"/>
          <a:lstStyle/>
          <a:p>
            <a:pPr algn="ctr" defTabSz="642938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sz="2000" dirty="0">
                <a:solidFill>
                  <a:srgbClr val="000000"/>
                </a:solidFill>
                <a:latin typeface="Helvetica" pitchFamily="-65" charset="0"/>
                <a:ea typeface="ヒラギノ角ゴ ProN W3" pitchFamily="-65" charset="-128"/>
                <a:cs typeface="Arial" pitchFamily="-65" charset="0"/>
                <a:sym typeface="Gill Sans" pitchFamily="-65" charset="0"/>
              </a:rPr>
              <a:t>API</a:t>
            </a:r>
          </a:p>
          <a:p>
            <a:pPr algn="ctr" defTabSz="642938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sz="2000" dirty="0">
                <a:solidFill>
                  <a:srgbClr val="000000"/>
                </a:solidFill>
                <a:latin typeface="Helvetica" pitchFamily="-65" charset="0"/>
                <a:ea typeface="ヒラギノ角ゴ ProN W3" pitchFamily="-65" charset="-128"/>
                <a:cs typeface="Arial" pitchFamily="-65" charset="0"/>
                <a:sym typeface="Gill Sans" pitchFamily="-65" charset="0"/>
              </a:rPr>
              <a:t>Economy</a:t>
            </a:r>
          </a:p>
        </p:txBody>
      </p:sp>
      <p:sp>
        <p:nvSpPr>
          <p:cNvPr id="35" name="AutoShape 49"/>
          <p:cNvSpPr>
            <a:spLocks/>
          </p:cNvSpPr>
          <p:nvPr/>
        </p:nvSpPr>
        <p:spPr bwMode="auto">
          <a:xfrm>
            <a:off x="2385442" y="4273108"/>
            <a:ext cx="427037" cy="271462"/>
          </a:xfrm>
          <a:prstGeom prst="roundRect">
            <a:avLst>
              <a:gd name="adj" fmla="val 16667"/>
            </a:avLst>
          </a:prstGeom>
          <a:solidFill>
            <a:srgbClr val="9999FF"/>
          </a:solidFill>
          <a:ln>
            <a:noFill/>
          </a:ln>
          <a:effectLst>
            <a:outerShdw blurRad="50800" dist="38099" dir="2100016" algn="ctr" rotWithShape="0">
              <a:schemeClr val="bg2">
                <a:alpha val="31998"/>
              </a:schemeClr>
            </a:outerShdw>
          </a:effectLst>
          <a:extLst/>
        </p:spPr>
        <p:txBody>
          <a:bodyPr lIns="0" tIns="0" rIns="0" bIns="0"/>
          <a:lstStyle/>
          <a:p>
            <a:pPr algn="ctr" defTabSz="642938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 sz="100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Arial" pitchFamily="-65" charset="0"/>
              <a:sym typeface="Gill Sans" pitchFamily="-65" charset="0"/>
            </a:endParaRPr>
          </a:p>
        </p:txBody>
      </p:sp>
      <p:sp>
        <p:nvSpPr>
          <p:cNvPr id="36" name="AutoShape 75"/>
          <p:cNvSpPr>
            <a:spLocks/>
          </p:cNvSpPr>
          <p:nvPr/>
        </p:nvSpPr>
        <p:spPr bwMode="auto">
          <a:xfrm>
            <a:off x="2531492" y="4462020"/>
            <a:ext cx="295275" cy="125413"/>
          </a:xfrm>
          <a:prstGeom prst="roundRect">
            <a:avLst>
              <a:gd name="adj" fmla="val 12903"/>
            </a:avLst>
          </a:prstGeom>
          <a:solidFill>
            <a:srgbClr val="FFFE92">
              <a:alpha val="74901"/>
            </a:srgbClr>
          </a:solidFill>
          <a:ln w="9525">
            <a:noFill/>
            <a:round/>
            <a:headEnd/>
            <a:tailEnd/>
          </a:ln>
          <a:effectLst>
            <a:outerShdw blurRad="101600" dist="38099" dir="2100016" algn="ctr" rotWithShape="0">
              <a:schemeClr val="bg2">
                <a:alpha val="31998"/>
              </a:schemeClr>
            </a:outerShdw>
          </a:effectLst>
        </p:spPr>
        <p:txBody>
          <a:bodyPr lIns="0" tIns="0" rIns="28573" bIns="0" anchor="ctr"/>
          <a:lstStyle/>
          <a:p>
            <a:pPr marL="28575" algn="ctr" defTabSz="642938" hangingPunct="1">
              <a:lnSpc>
                <a:spcPct val="90000"/>
              </a:lnSpc>
              <a:buClrTx/>
              <a:buSzTx/>
              <a:buFontTx/>
              <a:buNone/>
              <a:defRPr/>
            </a:pPr>
            <a:r>
              <a:rPr lang="en-US" sz="1000">
                <a:solidFill>
                  <a:schemeClr val="tx1"/>
                </a:solidFill>
                <a:latin typeface="Gill Sans" pitchFamily="-65" charset="0"/>
                <a:ea typeface="MS PGothic" pitchFamily="34" charset="-128"/>
                <a:cs typeface="Arial" pitchFamily="-65" charset="0"/>
                <a:sym typeface="Helvetica" pitchFamily="-65" charset="0"/>
              </a:rPr>
              <a:t>API</a:t>
            </a:r>
          </a:p>
        </p:txBody>
      </p:sp>
      <p:sp>
        <p:nvSpPr>
          <p:cNvPr id="37" name="AutoShape 35"/>
          <p:cNvSpPr>
            <a:spLocks/>
          </p:cNvSpPr>
          <p:nvPr/>
        </p:nvSpPr>
        <p:spPr bwMode="auto">
          <a:xfrm>
            <a:off x="3621020" y="3166120"/>
            <a:ext cx="1073637" cy="432452"/>
          </a:xfrm>
          <a:prstGeom prst="roundRect">
            <a:avLst>
              <a:gd name="adj" fmla="val 16667"/>
            </a:avLst>
          </a:prstGeom>
          <a:solidFill>
            <a:srgbClr val="9999FF"/>
          </a:solidFill>
          <a:ln>
            <a:noFill/>
          </a:ln>
          <a:effectLst>
            <a:outerShdw blurRad="50800" dist="38099" dir="2100016" algn="ctr" rotWithShape="0">
              <a:schemeClr val="bg2">
                <a:alpha val="31998"/>
              </a:schemeClr>
            </a:outerShdw>
          </a:effectLst>
          <a:extLst/>
        </p:spPr>
        <p:txBody>
          <a:bodyPr lIns="0" tIns="0" rIns="0" bIns="0" anchor="ctr"/>
          <a:lstStyle/>
          <a:p>
            <a:pPr algn="ctr" defTabSz="642938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dirty="0">
                <a:solidFill>
                  <a:srgbClr val="000000"/>
                </a:solidFill>
                <a:latin typeface="Helvetica" pitchFamily="-65" charset="0"/>
                <a:ea typeface="ヒラギノ角ゴ ProN W3" pitchFamily="-65" charset="-128"/>
                <a:cs typeface="Arial" pitchFamily="-65" charset="0"/>
                <a:sym typeface="Gill Sans" pitchFamily="-65" charset="0"/>
              </a:rPr>
              <a:t>analytics</a:t>
            </a:r>
          </a:p>
        </p:txBody>
      </p:sp>
      <p:sp>
        <p:nvSpPr>
          <p:cNvPr id="38" name="AutoShape 75"/>
          <p:cNvSpPr>
            <a:spLocks/>
          </p:cNvSpPr>
          <p:nvPr/>
        </p:nvSpPr>
        <p:spPr bwMode="auto">
          <a:xfrm>
            <a:off x="3580442" y="3669514"/>
            <a:ext cx="613965" cy="294689"/>
          </a:xfrm>
          <a:prstGeom prst="roundRect">
            <a:avLst>
              <a:gd name="adj" fmla="val 12903"/>
            </a:avLst>
          </a:prstGeom>
          <a:solidFill>
            <a:srgbClr val="FFFE92">
              <a:alpha val="74901"/>
            </a:srgbClr>
          </a:solidFill>
          <a:ln w="9525">
            <a:noFill/>
            <a:round/>
            <a:headEnd/>
            <a:tailEnd/>
          </a:ln>
          <a:effectLst>
            <a:outerShdw blurRad="101600" dist="38099" dir="2100016" algn="ctr" rotWithShape="0">
              <a:schemeClr val="bg2">
                <a:alpha val="31998"/>
              </a:schemeClr>
            </a:outerShdw>
          </a:effectLst>
        </p:spPr>
        <p:txBody>
          <a:bodyPr lIns="0" tIns="0" rIns="28573" bIns="0" anchor="ctr"/>
          <a:lstStyle/>
          <a:p>
            <a:pPr marL="28575" algn="ctr" defTabSz="642938" hangingPunct="1">
              <a:lnSpc>
                <a:spcPct val="90000"/>
              </a:lnSpc>
              <a:buClrTx/>
              <a:buSzTx/>
              <a:buFontTx/>
              <a:buNone/>
              <a:defRPr/>
            </a:pPr>
            <a:r>
              <a:rPr lang="en-US" dirty="0">
                <a:solidFill>
                  <a:schemeClr val="tx1"/>
                </a:solidFill>
                <a:latin typeface="Gill Sans" pitchFamily="-65" charset="0"/>
                <a:ea typeface="MS PGothic" pitchFamily="34" charset="-128"/>
                <a:cs typeface="Arial" pitchFamily="-65" charset="0"/>
                <a:sym typeface="Helvetica" pitchFamily="-65" charset="0"/>
              </a:rPr>
              <a:t>API</a:t>
            </a:r>
          </a:p>
        </p:txBody>
      </p:sp>
      <p:sp>
        <p:nvSpPr>
          <p:cNvPr id="39" name="AutoShape 35"/>
          <p:cNvSpPr>
            <a:spLocks/>
          </p:cNvSpPr>
          <p:nvPr/>
        </p:nvSpPr>
        <p:spPr bwMode="auto">
          <a:xfrm>
            <a:off x="4773919" y="3164571"/>
            <a:ext cx="1209845" cy="472488"/>
          </a:xfrm>
          <a:prstGeom prst="roundRect">
            <a:avLst>
              <a:gd name="adj" fmla="val 16667"/>
            </a:avLst>
          </a:prstGeom>
          <a:solidFill>
            <a:srgbClr val="9999FF"/>
          </a:solidFill>
          <a:ln>
            <a:noFill/>
          </a:ln>
          <a:effectLst>
            <a:outerShdw blurRad="50800" dist="38099" dir="2100016" algn="ctr" rotWithShape="0">
              <a:schemeClr val="bg2">
                <a:alpha val="31998"/>
              </a:schemeClr>
            </a:outerShdw>
          </a:effectLst>
          <a:extLst/>
        </p:spPr>
        <p:txBody>
          <a:bodyPr lIns="0" tIns="0" rIns="0" bIns="0" anchor="ctr"/>
          <a:lstStyle/>
          <a:p>
            <a:pPr algn="ctr" defTabSz="642938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dirty="0" smtClean="0">
                <a:solidFill>
                  <a:srgbClr val="000000"/>
                </a:solidFill>
                <a:latin typeface="Helvetica" pitchFamily="-65" charset="0"/>
                <a:ea typeface="ヒラギノ角ゴ ProN W3" pitchFamily="-65" charset="-128"/>
                <a:cs typeface="Arial" pitchFamily="-65" charset="0"/>
                <a:sym typeface="Gill Sans" pitchFamily="-65" charset="0"/>
              </a:rPr>
              <a:t>commerce</a:t>
            </a:r>
            <a:endParaRPr lang="en-US" dirty="0">
              <a:solidFill>
                <a:srgbClr val="000000"/>
              </a:solidFill>
              <a:latin typeface="Helvetica" pitchFamily="-65" charset="0"/>
              <a:ea typeface="ヒラギノ角ゴ ProN W3" pitchFamily="-65" charset="-128"/>
              <a:cs typeface="Arial" pitchFamily="-65" charset="0"/>
              <a:sym typeface="Gill Sans" pitchFamily="-65" charset="0"/>
            </a:endParaRPr>
          </a:p>
        </p:txBody>
      </p:sp>
      <p:sp>
        <p:nvSpPr>
          <p:cNvPr id="40" name="AutoShape 75"/>
          <p:cNvSpPr>
            <a:spLocks/>
          </p:cNvSpPr>
          <p:nvPr/>
        </p:nvSpPr>
        <p:spPr bwMode="auto">
          <a:xfrm>
            <a:off x="4733341" y="3667965"/>
            <a:ext cx="613965" cy="294689"/>
          </a:xfrm>
          <a:prstGeom prst="roundRect">
            <a:avLst>
              <a:gd name="adj" fmla="val 12903"/>
            </a:avLst>
          </a:prstGeom>
          <a:solidFill>
            <a:srgbClr val="FFFE92">
              <a:alpha val="74901"/>
            </a:srgbClr>
          </a:solidFill>
          <a:ln w="9525">
            <a:noFill/>
            <a:round/>
            <a:headEnd/>
            <a:tailEnd/>
          </a:ln>
          <a:effectLst>
            <a:outerShdw blurRad="101600" dist="38099" dir="2100016" algn="ctr" rotWithShape="0">
              <a:schemeClr val="bg2">
                <a:alpha val="31998"/>
              </a:schemeClr>
            </a:outerShdw>
          </a:effectLst>
        </p:spPr>
        <p:txBody>
          <a:bodyPr lIns="0" tIns="0" rIns="28573" bIns="0" anchor="ctr"/>
          <a:lstStyle/>
          <a:p>
            <a:pPr marL="28575" algn="ctr" defTabSz="642938" hangingPunct="1">
              <a:lnSpc>
                <a:spcPct val="90000"/>
              </a:lnSpc>
              <a:buClrTx/>
              <a:buSzTx/>
              <a:buFontTx/>
              <a:buNone/>
              <a:defRPr/>
            </a:pPr>
            <a:r>
              <a:rPr lang="en-US" dirty="0">
                <a:solidFill>
                  <a:schemeClr val="tx1"/>
                </a:solidFill>
                <a:latin typeface="Gill Sans" pitchFamily="-65" charset="0"/>
                <a:ea typeface="MS PGothic" pitchFamily="34" charset="-128"/>
                <a:cs typeface="Arial" pitchFamily="-65" charset="0"/>
                <a:sym typeface="Helvetica" pitchFamily="-65" charset="0"/>
              </a:rPr>
              <a:t>API</a:t>
            </a:r>
          </a:p>
        </p:txBody>
      </p:sp>
      <p:sp>
        <p:nvSpPr>
          <p:cNvPr id="41" name="AutoShape 35"/>
          <p:cNvSpPr>
            <a:spLocks/>
          </p:cNvSpPr>
          <p:nvPr/>
        </p:nvSpPr>
        <p:spPr bwMode="auto">
          <a:xfrm>
            <a:off x="6082266" y="3145326"/>
            <a:ext cx="1073637" cy="432452"/>
          </a:xfrm>
          <a:prstGeom prst="roundRect">
            <a:avLst>
              <a:gd name="adj" fmla="val 16667"/>
            </a:avLst>
          </a:prstGeom>
          <a:solidFill>
            <a:srgbClr val="9999FF"/>
          </a:solidFill>
          <a:ln>
            <a:noFill/>
          </a:ln>
          <a:effectLst>
            <a:outerShdw blurRad="50800" dist="38099" dir="2100016" algn="ctr" rotWithShape="0">
              <a:schemeClr val="bg2">
                <a:alpha val="31998"/>
              </a:schemeClr>
            </a:outerShdw>
          </a:effectLst>
          <a:extLst/>
        </p:spPr>
        <p:txBody>
          <a:bodyPr lIns="0" tIns="0" rIns="0" bIns="0" anchor="ctr"/>
          <a:lstStyle/>
          <a:p>
            <a:pPr algn="ctr" defTabSz="642938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dirty="0" smtClean="0">
                <a:solidFill>
                  <a:srgbClr val="000000"/>
                </a:solidFill>
                <a:latin typeface="Helvetica" pitchFamily="-65" charset="0"/>
                <a:ea typeface="ヒラギノ角ゴ ProN W3" pitchFamily="-65" charset="-128"/>
                <a:cs typeface="Arial" pitchFamily="-65" charset="0"/>
                <a:sym typeface="Gill Sans" pitchFamily="-65" charset="0"/>
              </a:rPr>
              <a:t>services</a:t>
            </a:r>
            <a:endParaRPr lang="en-US" dirty="0">
              <a:solidFill>
                <a:srgbClr val="000000"/>
              </a:solidFill>
              <a:latin typeface="Helvetica" pitchFamily="-65" charset="0"/>
              <a:ea typeface="ヒラギノ角ゴ ProN W3" pitchFamily="-65" charset="-128"/>
              <a:cs typeface="Arial" pitchFamily="-65" charset="0"/>
              <a:sym typeface="Gill Sans" pitchFamily="-65" charset="0"/>
            </a:endParaRPr>
          </a:p>
        </p:txBody>
      </p:sp>
      <p:sp>
        <p:nvSpPr>
          <p:cNvPr id="42" name="AutoShape 75"/>
          <p:cNvSpPr>
            <a:spLocks/>
          </p:cNvSpPr>
          <p:nvPr/>
        </p:nvSpPr>
        <p:spPr bwMode="auto">
          <a:xfrm>
            <a:off x="6041688" y="3648720"/>
            <a:ext cx="613965" cy="294689"/>
          </a:xfrm>
          <a:prstGeom prst="roundRect">
            <a:avLst>
              <a:gd name="adj" fmla="val 12903"/>
            </a:avLst>
          </a:prstGeom>
          <a:solidFill>
            <a:srgbClr val="FFFE92">
              <a:alpha val="74901"/>
            </a:srgbClr>
          </a:solidFill>
          <a:ln w="9525">
            <a:noFill/>
            <a:round/>
            <a:headEnd/>
            <a:tailEnd/>
          </a:ln>
          <a:effectLst>
            <a:outerShdw blurRad="101600" dist="38099" dir="2100016" algn="ctr" rotWithShape="0">
              <a:schemeClr val="bg2">
                <a:alpha val="31998"/>
              </a:schemeClr>
            </a:outerShdw>
          </a:effectLst>
        </p:spPr>
        <p:txBody>
          <a:bodyPr lIns="0" tIns="0" rIns="28573" bIns="0" anchor="ctr"/>
          <a:lstStyle/>
          <a:p>
            <a:pPr marL="28575" algn="ctr" defTabSz="642938" hangingPunct="1">
              <a:lnSpc>
                <a:spcPct val="90000"/>
              </a:lnSpc>
              <a:buClrTx/>
              <a:buSzTx/>
              <a:buFontTx/>
              <a:buNone/>
              <a:defRPr/>
            </a:pPr>
            <a:r>
              <a:rPr lang="en-US" dirty="0">
                <a:solidFill>
                  <a:schemeClr val="tx1"/>
                </a:solidFill>
                <a:latin typeface="Gill Sans" pitchFamily="-65" charset="0"/>
                <a:ea typeface="MS PGothic" pitchFamily="34" charset="-128"/>
                <a:cs typeface="Arial" pitchFamily="-65" charset="0"/>
                <a:sym typeface="Helvetica" pitchFamily="-65" charset="0"/>
              </a:rPr>
              <a:t>API</a:t>
            </a:r>
          </a:p>
        </p:txBody>
      </p:sp>
      <p:sp>
        <p:nvSpPr>
          <p:cNvPr id="43" name="AutoShape 1"/>
          <p:cNvSpPr>
            <a:spLocks/>
          </p:cNvSpPr>
          <p:nvPr/>
        </p:nvSpPr>
        <p:spPr bwMode="auto">
          <a:xfrm>
            <a:off x="348045" y="3709481"/>
            <a:ext cx="1518273" cy="2660208"/>
          </a:xfrm>
          <a:prstGeom prst="roundRect">
            <a:avLst>
              <a:gd name="adj" fmla="val 11324"/>
            </a:avLst>
          </a:prstGeom>
          <a:solidFill>
            <a:srgbClr val="66CCFF">
              <a:alpha val="80000"/>
            </a:srgbClr>
          </a:solidFill>
          <a:ln>
            <a:noFill/>
          </a:ln>
          <a:effectLst>
            <a:outerShdw blurRad="50800" dist="38099" dir="2100016" algn="ctr" rotWithShape="0">
              <a:schemeClr val="bg2">
                <a:alpha val="31998"/>
              </a:schemeClr>
            </a:outerShdw>
          </a:effectLst>
          <a:extLst/>
        </p:spPr>
        <p:txBody>
          <a:bodyPr lIns="0" tIns="0" rIns="0" bIns="0" anchor="ctr"/>
          <a:lstStyle/>
          <a:p>
            <a:pPr algn="ctr" defTabSz="642938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b="1" dirty="0">
                <a:solidFill>
                  <a:srgbClr val="000000"/>
                </a:solidFill>
                <a:latin typeface="Helvetica" pitchFamily="-65" charset="0"/>
                <a:ea typeface="ヒラギノ角ゴ ProN W3" pitchFamily="-65" charset="-128"/>
                <a:cs typeface="Arial" pitchFamily="-65" charset="0"/>
                <a:sym typeface="Gill Sans" pitchFamily="-65" charset="0"/>
              </a:rPr>
              <a:t>Cloud Operating Environment</a:t>
            </a:r>
          </a:p>
        </p:txBody>
      </p:sp>
      <p:sp>
        <p:nvSpPr>
          <p:cNvPr id="44" name="Rectangle 27"/>
          <p:cNvSpPr>
            <a:spLocks/>
          </p:cNvSpPr>
          <p:nvPr/>
        </p:nvSpPr>
        <p:spPr bwMode="auto">
          <a:xfrm>
            <a:off x="6024563" y="4567820"/>
            <a:ext cx="1108075" cy="1089850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0" tIns="0" rIns="0" bIns="0" anchor="ctr"/>
          <a:lstStyle/>
          <a:p>
            <a:pPr algn="ctr" defTabSz="642938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sz="1200" b="1" dirty="0">
                <a:latin typeface="Helvetica" pitchFamily="-65" charset="0"/>
                <a:ea typeface="ヒラギノ角ゴ ProN W3" pitchFamily="-65" charset="-128"/>
                <a:cs typeface="Arial" pitchFamily="-65" charset="0"/>
                <a:sym typeface="Gill Sans" pitchFamily="-65" charset="0"/>
              </a:rPr>
              <a:t>Traditional Middleware-based Workloads</a:t>
            </a:r>
          </a:p>
        </p:txBody>
      </p:sp>
      <p:sp>
        <p:nvSpPr>
          <p:cNvPr id="45" name="AutoShape 30"/>
          <p:cNvSpPr>
            <a:spLocks/>
          </p:cNvSpPr>
          <p:nvPr/>
        </p:nvSpPr>
        <p:spPr bwMode="auto">
          <a:xfrm>
            <a:off x="1926208" y="4705702"/>
            <a:ext cx="4071937" cy="913479"/>
          </a:xfrm>
          <a:prstGeom prst="roundRect">
            <a:avLst>
              <a:gd name="adj" fmla="val 16667"/>
            </a:avLst>
          </a:prstGeom>
          <a:solidFill>
            <a:srgbClr val="66CCFF">
              <a:alpha val="80000"/>
            </a:srgbClr>
          </a:solidFill>
          <a:ln>
            <a:noFill/>
          </a:ln>
          <a:effectLst>
            <a:outerShdw blurRad="50800" dist="38099" dir="2100016" algn="ctr" rotWithShape="0">
              <a:schemeClr val="bg2">
                <a:alpha val="31998"/>
              </a:schemeClr>
            </a:outerShdw>
          </a:effectLst>
          <a:extLst/>
        </p:spPr>
        <p:txBody>
          <a:bodyPr lIns="0" tIns="0" rIns="0" bIns="0" anchor="ctr"/>
          <a:lstStyle/>
          <a:p>
            <a:pPr defTabSz="642938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sz="1600" dirty="0" smtClean="0">
                <a:solidFill>
                  <a:srgbClr val="000000"/>
                </a:solidFill>
                <a:latin typeface="Helvetica" pitchFamily="-65" charset="0"/>
                <a:ea typeface="ヒラギノ角ゴ ProN W3" pitchFamily="-65" charset="-128"/>
                <a:cs typeface="Arial" pitchFamily="-65" charset="0"/>
                <a:sym typeface="Gill Sans" pitchFamily="-65" charset="0"/>
              </a:rPr>
              <a:t>Services </a:t>
            </a:r>
            <a:r>
              <a:rPr lang="en-US" sz="1600" dirty="0">
                <a:solidFill>
                  <a:srgbClr val="000000"/>
                </a:solidFill>
                <a:latin typeface="Helvetica" pitchFamily="-65" charset="0"/>
                <a:ea typeface="ヒラギノ角ゴ ProN W3" pitchFamily="-65" charset="-128"/>
                <a:cs typeface="Arial" pitchFamily="-65" charset="0"/>
                <a:sym typeface="Gill Sans" pitchFamily="-65" charset="0"/>
              </a:rPr>
              <a:t>&amp; Composition </a:t>
            </a:r>
            <a:endParaRPr lang="en-US" sz="1600" dirty="0" smtClean="0">
              <a:solidFill>
                <a:srgbClr val="000000"/>
              </a:solidFill>
              <a:latin typeface="Helvetica" pitchFamily="-65" charset="0"/>
              <a:ea typeface="ヒラギノ角ゴ ProN W3" pitchFamily="-65" charset="-128"/>
              <a:cs typeface="Arial" pitchFamily="-65" charset="0"/>
              <a:sym typeface="Gill Sans" pitchFamily="-65" charset="0"/>
            </a:endParaRPr>
          </a:p>
          <a:p>
            <a:pPr defTabSz="642938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sz="1600" dirty="0" smtClean="0">
                <a:solidFill>
                  <a:srgbClr val="000000"/>
                </a:solidFill>
                <a:latin typeface="Helvetica" pitchFamily="-65" charset="0"/>
                <a:ea typeface="ヒラギノ角ゴ ProN W3" pitchFamily="-65" charset="-128"/>
                <a:cs typeface="Arial" pitchFamily="-65" charset="0"/>
                <a:sym typeface="Gill Sans" pitchFamily="-65" charset="0"/>
              </a:rPr>
              <a:t>Patterns</a:t>
            </a:r>
            <a:endParaRPr lang="en-US" sz="1600" dirty="0">
              <a:solidFill>
                <a:srgbClr val="000000"/>
              </a:solidFill>
              <a:latin typeface="Helvetica" pitchFamily="-65" charset="0"/>
              <a:ea typeface="ヒラギノ角ゴ ProN W3" pitchFamily="-65" charset="-128"/>
              <a:cs typeface="Arial" pitchFamily="-65" charset="0"/>
              <a:sym typeface="Gill Sans" pitchFamily="-65" charset="0"/>
            </a:endParaRPr>
          </a:p>
        </p:txBody>
      </p:sp>
      <p:sp>
        <p:nvSpPr>
          <p:cNvPr id="46" name="AutoShape 75"/>
          <p:cNvSpPr>
            <a:spLocks/>
          </p:cNvSpPr>
          <p:nvPr/>
        </p:nvSpPr>
        <p:spPr bwMode="auto">
          <a:xfrm>
            <a:off x="4483013" y="4772378"/>
            <a:ext cx="1475445" cy="736294"/>
          </a:xfrm>
          <a:prstGeom prst="roundRect">
            <a:avLst>
              <a:gd name="adj" fmla="val 28745"/>
            </a:avLst>
          </a:prstGeom>
          <a:solidFill>
            <a:srgbClr val="FFFE92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28573" bIns="0" anchor="ctr"/>
          <a:lstStyle/>
          <a:p>
            <a:pPr marL="28575" algn="ctr" defTabSz="642938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sz="1400" dirty="0">
                <a:solidFill>
                  <a:schemeClr val="tx1"/>
                </a:solidFill>
                <a:latin typeface="Helvetica" charset="0"/>
                <a:ea typeface="MS PGothic" charset="0"/>
                <a:cs typeface="Arial" charset="0"/>
                <a:sym typeface="Helvetica" charset="0"/>
              </a:rPr>
              <a:t>API &amp; Integration Services</a:t>
            </a:r>
          </a:p>
        </p:txBody>
      </p:sp>
      <p:sp>
        <p:nvSpPr>
          <p:cNvPr id="73" name="Round Same Side Corner Rectangle 87"/>
          <p:cNvSpPr>
            <a:spLocks/>
          </p:cNvSpPr>
          <p:nvPr/>
        </p:nvSpPr>
        <p:spPr bwMode="auto">
          <a:xfrm>
            <a:off x="7229475" y="5671291"/>
            <a:ext cx="1659590" cy="804862"/>
          </a:xfrm>
          <a:custGeom>
            <a:avLst/>
            <a:gdLst>
              <a:gd name="T0" fmla="*/ 121685 w 1143000"/>
              <a:gd name="T1" fmla="*/ 0 h 990600"/>
              <a:gd name="T2" fmla="*/ 1021315 w 1143000"/>
              <a:gd name="T3" fmla="*/ 0 h 990600"/>
              <a:gd name="T4" fmla="*/ 1143000 w 1143000"/>
              <a:gd name="T5" fmla="*/ 121685 h 990600"/>
              <a:gd name="T6" fmla="*/ 1143000 w 1143000"/>
              <a:gd name="T7" fmla="*/ 990600 h 990600"/>
              <a:gd name="T8" fmla="*/ 1143000 w 1143000"/>
              <a:gd name="T9" fmla="*/ 990600 h 990600"/>
              <a:gd name="T10" fmla="*/ 0 w 1143000"/>
              <a:gd name="T11" fmla="*/ 990600 h 990600"/>
              <a:gd name="T12" fmla="*/ 0 w 1143000"/>
              <a:gd name="T13" fmla="*/ 990600 h 990600"/>
              <a:gd name="T14" fmla="*/ 0 w 1143000"/>
              <a:gd name="T15" fmla="*/ 121685 h 990600"/>
              <a:gd name="T16" fmla="*/ 121685 w 1143000"/>
              <a:gd name="T17" fmla="*/ 0 h 9906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3000"/>
              <a:gd name="T28" fmla="*/ 0 h 990600"/>
              <a:gd name="T29" fmla="*/ 1143000 w 1143000"/>
              <a:gd name="T30" fmla="*/ 990600 h 99060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3000" h="990600">
                <a:moveTo>
                  <a:pt x="121685" y="0"/>
                </a:moveTo>
                <a:lnTo>
                  <a:pt x="1021315" y="0"/>
                </a:lnTo>
                <a:cubicBezTo>
                  <a:pt x="1088520" y="0"/>
                  <a:pt x="1143000" y="54480"/>
                  <a:pt x="1143000" y="121685"/>
                </a:cubicBezTo>
                <a:lnTo>
                  <a:pt x="1143000" y="990600"/>
                </a:lnTo>
                <a:lnTo>
                  <a:pt x="0" y="990600"/>
                </a:lnTo>
                <a:lnTo>
                  <a:pt x="0" y="121685"/>
                </a:lnTo>
                <a:cubicBezTo>
                  <a:pt x="0" y="54480"/>
                  <a:pt x="54480" y="0"/>
                  <a:pt x="121685" y="0"/>
                </a:cubicBezTo>
                <a:close/>
              </a:path>
            </a:pathLst>
          </a:custGeom>
          <a:solidFill>
            <a:srgbClr val="187AB4"/>
          </a:solidFill>
          <a:ln w="25400">
            <a:noFill/>
            <a:round/>
            <a:headEnd/>
            <a:tailEnd/>
          </a:ln>
          <a:effectLst>
            <a:outerShdw blurRad="152400" dist="50800" dir="2700000" algn="tl" rotWithShape="0">
              <a:srgbClr val="000000">
                <a:alpha val="59000"/>
              </a:srgbClr>
            </a:outerShdw>
          </a:effectLst>
        </p:spPr>
        <p:txBody>
          <a:bodyPr lIns="0" tIns="32146" rIns="0" bIns="32146" anchor="ctr"/>
          <a:lstStyle/>
          <a:p>
            <a:pPr algn="ctr" defTabSz="642938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  <a:ea typeface="ヒラギノ角ゴ ProN W3" charset="0"/>
                <a:cs typeface="Arial" charset="0"/>
                <a:sym typeface="Gill Sans" charset="0"/>
              </a:rPr>
              <a:t>Infrastructure as a Service</a:t>
            </a:r>
          </a:p>
        </p:txBody>
      </p:sp>
    </p:spTree>
    <p:extLst>
      <p:ext uri="{BB962C8B-B14F-4D97-AF65-F5344CB8AC3E}">
        <p14:creationId xmlns:p14="http://schemas.microsoft.com/office/powerpoint/2010/main" val="1993748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Mobility represents a new consumption pattern and </a:t>
            </a:r>
            <a:r>
              <a:rPr lang="en-US" dirty="0" smtClean="0">
                <a:ea typeface="ＭＳ Ｐゴシック" pitchFamily="-1" charset="-128"/>
                <a:cs typeface="ＭＳ Ｐゴシック" pitchFamily="-1" charset="-128"/>
              </a:rPr>
              <a:t>enables companies </a:t>
            </a:r>
            <a:r>
              <a:rPr lang="en-US" dirty="0">
                <a:ea typeface="ＭＳ Ｐゴシック" pitchFamily="-1" charset="-128"/>
                <a:cs typeface="ＭＳ Ｐゴシック" pitchFamily="-1" charset="-128"/>
              </a:rPr>
              <a:t>to re-imagine their business models to capture new value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35196" y="6450655"/>
            <a:ext cx="429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Next Generation Portfolio Architecture and the API Economy</a:t>
            </a:r>
            <a:endParaRPr lang="en-US" sz="1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55588" y="1621020"/>
            <a:ext cx="3568700" cy="4815802"/>
          </a:xfrm>
          <a:prstGeom prst="roundRect">
            <a:avLst>
              <a:gd name="adj" fmla="val 3514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10000"/>
              </a:spcBef>
              <a:buClr>
                <a:schemeClr val="tx1"/>
              </a:buClr>
              <a:buFont typeface="Wingdings" pitchFamily="-84" charset="2"/>
              <a:buNone/>
              <a:defRPr/>
            </a:pPr>
            <a:endParaRPr lang="en-US" sz="1600" kern="0" dirty="0">
              <a:latin typeface="+mn-lt"/>
              <a:ea typeface="ＭＳ Ｐゴシック" pitchFamily="-84" charset="-128"/>
              <a:cs typeface="ＭＳ Ｐゴシック" pitchFamily="-84" charset="-128"/>
            </a:endParaRPr>
          </a:p>
          <a:p>
            <a:pPr>
              <a:spcBef>
                <a:spcPct val="10000"/>
              </a:spcBef>
              <a:buClr>
                <a:schemeClr val="tx1"/>
              </a:buClr>
              <a:buFont typeface="Wingdings" pitchFamily="-84" charset="2"/>
              <a:buNone/>
              <a:defRPr/>
            </a:pPr>
            <a:r>
              <a:rPr lang="en-US" sz="1600" b="1" kern="0" dirty="0">
                <a:latin typeface="+mn-lt"/>
                <a:ea typeface="ＭＳ Ｐゴシック" pitchFamily="-84" charset="-128"/>
                <a:cs typeface="ＭＳ Ｐゴシック" pitchFamily="-84" charset="-128"/>
              </a:rPr>
              <a:t>Context Fusion</a:t>
            </a:r>
          </a:p>
          <a:p>
            <a:pPr>
              <a:spcBef>
                <a:spcPct val="10000"/>
              </a:spcBef>
              <a:buClr>
                <a:schemeClr val="tx1"/>
              </a:buClr>
              <a:buFont typeface="Wingdings" pitchFamily="-84" charset="2"/>
              <a:buNone/>
              <a:defRPr/>
            </a:pPr>
            <a:r>
              <a:rPr lang="en-US" sz="1600" kern="0" dirty="0">
                <a:latin typeface="+mn-lt"/>
                <a:ea typeface="ＭＳ Ｐゴシック" pitchFamily="-84" charset="-128"/>
                <a:cs typeface="ＭＳ Ｐゴシック" pitchFamily="-84" charset="-128"/>
              </a:rPr>
              <a:t>Apps are used to perform a single task, based on the user's context (role, location, ...)</a:t>
            </a:r>
          </a:p>
          <a:p>
            <a:pPr>
              <a:spcBef>
                <a:spcPct val="10000"/>
              </a:spcBef>
              <a:buClr>
                <a:schemeClr val="tx1"/>
              </a:buClr>
              <a:buFont typeface="Wingdings" pitchFamily="-84" charset="2"/>
              <a:buNone/>
              <a:defRPr/>
            </a:pPr>
            <a:endParaRPr lang="en-US" sz="1600" kern="0" dirty="0">
              <a:latin typeface="+mn-lt"/>
              <a:ea typeface="ＭＳ Ｐゴシック" pitchFamily="-84" charset="-128"/>
              <a:cs typeface="ＭＳ Ｐゴシック" pitchFamily="-84" charset="-128"/>
            </a:endParaRPr>
          </a:p>
          <a:p>
            <a:pPr>
              <a:spcBef>
                <a:spcPct val="10000"/>
              </a:spcBef>
              <a:buClr>
                <a:schemeClr val="tx1"/>
              </a:buClr>
              <a:buFont typeface="Wingdings" pitchFamily="-84" charset="2"/>
              <a:buNone/>
              <a:defRPr/>
            </a:pPr>
            <a:r>
              <a:rPr lang="en-US" sz="1600" b="1" kern="0" dirty="0">
                <a:latin typeface="+mn-lt"/>
                <a:ea typeface="ＭＳ Ｐゴシック" pitchFamily="-84" charset="-128"/>
                <a:cs typeface="ＭＳ Ｐゴシック" pitchFamily="-84" charset="-128"/>
              </a:rPr>
              <a:t>App-centric</a:t>
            </a:r>
          </a:p>
          <a:p>
            <a:pPr>
              <a:spcBef>
                <a:spcPct val="10000"/>
              </a:spcBef>
              <a:buClr>
                <a:schemeClr val="tx1"/>
              </a:buClr>
              <a:buFont typeface="Wingdings" pitchFamily="-84" charset="2"/>
              <a:buNone/>
              <a:defRPr/>
            </a:pPr>
            <a:r>
              <a:rPr lang="en-US" sz="1600" kern="0" dirty="0">
                <a:latin typeface="+mn-lt"/>
                <a:ea typeface="ＭＳ Ｐゴシック" pitchFamily="-84" charset="-128"/>
                <a:cs typeface="ＭＳ Ｐゴシック" pitchFamily="-84" charset="-128"/>
              </a:rPr>
              <a:t>Users increasingly demonstrate a preference for apps that are downloaded from trusted source over mobile web browsing</a:t>
            </a:r>
          </a:p>
          <a:p>
            <a:pPr>
              <a:spcBef>
                <a:spcPct val="10000"/>
              </a:spcBef>
              <a:buClr>
                <a:schemeClr val="tx1"/>
              </a:buClr>
              <a:buFont typeface="Wingdings" pitchFamily="-84" charset="2"/>
              <a:buNone/>
              <a:defRPr/>
            </a:pPr>
            <a:endParaRPr lang="en-US" sz="1600" kern="0" dirty="0">
              <a:latin typeface="+mn-lt"/>
              <a:ea typeface="ＭＳ Ｐゴシック" pitchFamily="-84" charset="-128"/>
              <a:cs typeface="ＭＳ Ｐゴシック" pitchFamily="-84" charset="-128"/>
            </a:endParaRPr>
          </a:p>
          <a:p>
            <a:pPr>
              <a:spcBef>
                <a:spcPct val="10000"/>
              </a:spcBef>
              <a:buClr>
                <a:schemeClr val="tx1"/>
              </a:buClr>
              <a:buFont typeface="Wingdings" pitchFamily="-84" charset="2"/>
              <a:buNone/>
              <a:defRPr/>
            </a:pPr>
            <a:r>
              <a:rPr lang="en-US" sz="1600" b="1" kern="0" dirty="0">
                <a:latin typeface="+mn-lt"/>
                <a:ea typeface="ＭＳ Ｐゴシック" pitchFamily="-84" charset="-128"/>
                <a:cs typeface="ＭＳ Ｐゴシック" pitchFamily="-84" charset="-128"/>
              </a:rPr>
              <a:t>Apps Chained</a:t>
            </a:r>
          </a:p>
          <a:p>
            <a:pPr>
              <a:spcBef>
                <a:spcPct val="10000"/>
              </a:spcBef>
              <a:buClr>
                <a:schemeClr val="tx1"/>
              </a:buClr>
              <a:buFont typeface="Wingdings" pitchFamily="-84" charset="2"/>
              <a:buNone/>
              <a:defRPr/>
            </a:pPr>
            <a:r>
              <a:rPr lang="en-US" sz="1600" kern="0" dirty="0">
                <a:latin typeface="+mn-lt"/>
                <a:ea typeface="ＭＳ Ｐゴシック" pitchFamily="-84" charset="-128"/>
                <a:cs typeface="ＭＳ Ｐゴシック" pitchFamily="-84" charset="-128"/>
              </a:rPr>
              <a:t>50% of mobile sessions are composed of sequences of apps, manually "integrated" by the user</a:t>
            </a:r>
          </a:p>
        </p:txBody>
      </p:sp>
      <p:sp>
        <p:nvSpPr>
          <p:cNvPr id="5" name="Rectangle 38"/>
          <p:cNvSpPr>
            <a:spLocks noChangeArrowheads="1"/>
          </p:cNvSpPr>
          <p:nvPr/>
        </p:nvSpPr>
        <p:spPr bwMode="auto">
          <a:xfrm>
            <a:off x="4156075" y="2309322"/>
            <a:ext cx="4714875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Helvetica Neue Light" pitchFamily="-1" charset="0"/>
              </a:rPr>
              <a:t>New consumption patterns place users at the center.  Mobile provides a seamless experience across all channels (e.g., retail, banking, call centers).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" name="Donut 6"/>
          <p:cNvSpPr>
            <a:spLocks noChangeAspect="1"/>
          </p:cNvSpPr>
          <p:nvPr/>
        </p:nvSpPr>
        <p:spPr bwMode="gray">
          <a:xfrm>
            <a:off x="5278438" y="3207847"/>
            <a:ext cx="2357437" cy="2357437"/>
          </a:xfrm>
          <a:custGeom>
            <a:avLst/>
            <a:gdLst>
              <a:gd name="T0" fmla="*/ 1178719 w 2357437"/>
              <a:gd name="T1" fmla="*/ 0 h 2357438"/>
              <a:gd name="T2" fmla="*/ 345239 w 2357437"/>
              <a:gd name="T3" fmla="*/ 345239 h 2357438"/>
              <a:gd name="T4" fmla="*/ 0 w 2357437"/>
              <a:gd name="T5" fmla="*/ 1178719 h 2357438"/>
              <a:gd name="T6" fmla="*/ 345239 w 2357437"/>
              <a:gd name="T7" fmla="*/ 2012199 h 2357438"/>
              <a:gd name="T8" fmla="*/ 1178719 w 2357437"/>
              <a:gd name="T9" fmla="*/ 2357438 h 2357438"/>
              <a:gd name="T10" fmla="*/ 2012198 w 2357437"/>
              <a:gd name="T11" fmla="*/ 2012199 h 2357438"/>
              <a:gd name="T12" fmla="*/ 2357437 w 2357437"/>
              <a:gd name="T13" fmla="*/ 1178719 h 2357438"/>
              <a:gd name="T14" fmla="*/ 2012198 w 2357437"/>
              <a:gd name="T15" fmla="*/ 345239 h 2357438"/>
              <a:gd name="T16" fmla="*/ 17694720 60000 65536"/>
              <a:gd name="T17" fmla="*/ 17694720 60000 65536"/>
              <a:gd name="T18" fmla="*/ 11796480 60000 65536"/>
              <a:gd name="T19" fmla="*/ 5898240 60000 65536"/>
              <a:gd name="T20" fmla="*/ 5898240 60000 65536"/>
              <a:gd name="T21" fmla="*/ 5898240 60000 65536"/>
              <a:gd name="T22" fmla="*/ 0 60000 65536"/>
              <a:gd name="T23" fmla="*/ 17694720 60000 65536"/>
              <a:gd name="T24" fmla="*/ 345239 w 2357437"/>
              <a:gd name="T25" fmla="*/ 345239 h 2357438"/>
              <a:gd name="T26" fmla="*/ 2012198 w 2357437"/>
              <a:gd name="T27" fmla="*/ 2012199 h 235743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357437" h="2357438">
                <a:moveTo>
                  <a:pt x="0" y="1178719"/>
                </a:moveTo>
                <a:lnTo>
                  <a:pt x="0" y="1178719"/>
                </a:lnTo>
                <a:cubicBezTo>
                  <a:pt x="0" y="527730"/>
                  <a:pt x="527730" y="0"/>
                  <a:pt x="1178719" y="0"/>
                </a:cubicBezTo>
                <a:cubicBezTo>
                  <a:pt x="1178719" y="0"/>
                  <a:pt x="1178720" y="1"/>
                  <a:pt x="1178720" y="1"/>
                </a:cubicBezTo>
                <a:cubicBezTo>
                  <a:pt x="1829709" y="1"/>
                  <a:pt x="2357439" y="527731"/>
                  <a:pt x="2357439" y="1178720"/>
                </a:cubicBezTo>
                <a:cubicBezTo>
                  <a:pt x="2357439" y="1178720"/>
                  <a:pt x="2357438" y="1178721"/>
                  <a:pt x="2357438" y="1178721"/>
                </a:cubicBezTo>
                <a:lnTo>
                  <a:pt x="2357439" y="1178722"/>
                </a:lnTo>
                <a:cubicBezTo>
                  <a:pt x="2357439" y="1829710"/>
                  <a:pt x="1829708" y="2357441"/>
                  <a:pt x="1178720" y="2357441"/>
                </a:cubicBezTo>
                <a:cubicBezTo>
                  <a:pt x="1178719" y="2357440"/>
                  <a:pt x="1178719" y="2357440"/>
                  <a:pt x="1178719" y="2357440"/>
                </a:cubicBezTo>
                <a:cubicBezTo>
                  <a:pt x="527730" y="2357440"/>
                  <a:pt x="1" y="1829710"/>
                  <a:pt x="1" y="1178722"/>
                </a:cubicBezTo>
                <a:cubicBezTo>
                  <a:pt x="1" y="1178721"/>
                  <a:pt x="1" y="1178721"/>
                  <a:pt x="1" y="1178721"/>
                </a:cubicBezTo>
                <a:close/>
                <a:moveTo>
                  <a:pt x="589359" y="1178719"/>
                </a:moveTo>
                <a:lnTo>
                  <a:pt x="589359" y="1178719"/>
                </a:lnTo>
                <a:cubicBezTo>
                  <a:pt x="589359" y="1178719"/>
                  <a:pt x="589358" y="1178719"/>
                  <a:pt x="589358" y="1178719"/>
                </a:cubicBezTo>
                <a:cubicBezTo>
                  <a:pt x="589358" y="1504214"/>
                  <a:pt x="853223" y="1768079"/>
                  <a:pt x="1178717" y="1768079"/>
                </a:cubicBezTo>
                <a:cubicBezTo>
                  <a:pt x="1504210" y="1768079"/>
                  <a:pt x="1768076" y="1504214"/>
                  <a:pt x="1768076" y="1178720"/>
                </a:cubicBezTo>
                <a:cubicBezTo>
                  <a:pt x="1768076" y="853225"/>
                  <a:pt x="1504210" y="589360"/>
                  <a:pt x="1178717" y="589360"/>
                </a:cubicBezTo>
                <a:lnTo>
                  <a:pt x="1178716" y="589360"/>
                </a:lnTo>
                <a:cubicBezTo>
                  <a:pt x="1178716" y="589360"/>
                  <a:pt x="1178716" y="589359"/>
                  <a:pt x="1178716" y="589359"/>
                </a:cubicBezTo>
                <a:cubicBezTo>
                  <a:pt x="853222" y="589359"/>
                  <a:pt x="589357" y="853224"/>
                  <a:pt x="589357" y="1178719"/>
                </a:cubicBezTo>
                <a:close/>
              </a:path>
            </a:pathLst>
          </a:custGeom>
          <a:solidFill>
            <a:srgbClr val="3399FF"/>
          </a:solidFill>
          <a:ln w="1905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"/>
              <a:ea typeface="ＭＳ Ｐゴシック"/>
              <a:cs typeface="MS PGothic" pitchFamily="34" charset="-128"/>
            </a:endParaRPr>
          </a:p>
        </p:txBody>
      </p:sp>
      <p:pic>
        <p:nvPicPr>
          <p:cNvPr id="7" name="Picture 7" descr="cus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27763" y="3885709"/>
            <a:ext cx="414337" cy="9953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8" name="TextBox 8"/>
          <p:cNvSpPr>
            <a:spLocks noChangeArrowheads="1"/>
          </p:cNvSpPr>
          <p:nvPr/>
        </p:nvSpPr>
        <p:spPr bwMode="auto">
          <a:xfrm>
            <a:off x="7392988" y="4519122"/>
            <a:ext cx="1390650" cy="330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bg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rgbClr val="333333"/>
                </a:solidFill>
              </a:rPr>
              <a:t>Social</a:t>
            </a:r>
          </a:p>
        </p:txBody>
      </p:sp>
      <p:sp>
        <p:nvSpPr>
          <p:cNvPr id="9" name="TextBox 10"/>
          <p:cNvSpPr>
            <a:spLocks noChangeArrowheads="1"/>
          </p:cNvSpPr>
          <p:nvPr/>
        </p:nvSpPr>
        <p:spPr bwMode="auto">
          <a:xfrm>
            <a:off x="4133850" y="4053984"/>
            <a:ext cx="1390650" cy="330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bg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rgbClr val="333333"/>
                </a:solidFill>
              </a:rPr>
              <a:t>Chat</a:t>
            </a:r>
          </a:p>
        </p:txBody>
      </p:sp>
      <p:sp>
        <p:nvSpPr>
          <p:cNvPr id="10" name="TextBox 11"/>
          <p:cNvSpPr>
            <a:spLocks noChangeArrowheads="1"/>
          </p:cNvSpPr>
          <p:nvPr/>
        </p:nvSpPr>
        <p:spPr bwMode="auto">
          <a:xfrm>
            <a:off x="4260850" y="4531822"/>
            <a:ext cx="1390650" cy="330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bg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rgbClr val="333333"/>
                </a:solidFill>
              </a:rPr>
              <a:t>Tablet</a:t>
            </a:r>
          </a:p>
        </p:txBody>
      </p:sp>
      <p:sp>
        <p:nvSpPr>
          <p:cNvPr id="11" name="TextBox 12"/>
          <p:cNvSpPr>
            <a:spLocks noChangeArrowheads="1"/>
          </p:cNvSpPr>
          <p:nvPr/>
        </p:nvSpPr>
        <p:spPr bwMode="auto">
          <a:xfrm>
            <a:off x="5683250" y="5370022"/>
            <a:ext cx="1554163" cy="3508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bg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rgbClr val="333333"/>
                </a:solidFill>
              </a:rPr>
              <a:t>Smartphone </a:t>
            </a:r>
          </a:p>
        </p:txBody>
      </p:sp>
      <p:sp>
        <p:nvSpPr>
          <p:cNvPr id="12" name="TextBox 31"/>
          <p:cNvSpPr>
            <a:spLocks noChangeArrowheads="1"/>
          </p:cNvSpPr>
          <p:nvPr/>
        </p:nvSpPr>
        <p:spPr bwMode="auto">
          <a:xfrm>
            <a:off x="7383463" y="3580909"/>
            <a:ext cx="1390650" cy="330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bg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rgbClr val="333333"/>
                </a:solidFill>
              </a:rPr>
              <a:t>Web</a:t>
            </a:r>
          </a:p>
        </p:txBody>
      </p:sp>
      <p:sp>
        <p:nvSpPr>
          <p:cNvPr id="13" name="TextBox 33"/>
          <p:cNvSpPr>
            <a:spLocks noChangeArrowheads="1"/>
          </p:cNvSpPr>
          <p:nvPr/>
        </p:nvSpPr>
        <p:spPr bwMode="auto">
          <a:xfrm>
            <a:off x="7481888" y="4053984"/>
            <a:ext cx="1390650" cy="330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bg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rgbClr val="333333"/>
                </a:solidFill>
              </a:rPr>
              <a:t>Telephone</a:t>
            </a:r>
          </a:p>
        </p:txBody>
      </p:sp>
      <p:cxnSp>
        <p:nvCxnSpPr>
          <p:cNvPr id="14" name="Straight Connector 39"/>
          <p:cNvCxnSpPr>
            <a:cxnSpLocks noChangeShapeType="1"/>
          </p:cNvCxnSpPr>
          <p:nvPr/>
        </p:nvCxnSpPr>
        <p:spPr bwMode="auto">
          <a:xfrm>
            <a:off x="6208713" y="2991947"/>
            <a:ext cx="1587" cy="1000125"/>
          </a:xfrm>
          <a:prstGeom prst="line">
            <a:avLst/>
          </a:prstGeom>
          <a:noFill/>
          <a:ln w="25400" cap="rnd">
            <a:solidFill>
              <a:srgbClr val="404040"/>
            </a:solidFill>
            <a:round/>
            <a:headEnd/>
            <a:tailEnd type="triangle" w="lg" len="med"/>
          </a:ln>
        </p:spPr>
      </p:cxnSp>
      <p:sp>
        <p:nvSpPr>
          <p:cNvPr id="15" name="TextBox 9"/>
          <p:cNvSpPr>
            <a:spLocks noChangeArrowheads="1"/>
          </p:cNvSpPr>
          <p:nvPr/>
        </p:nvSpPr>
        <p:spPr bwMode="auto">
          <a:xfrm>
            <a:off x="7191375" y="4984259"/>
            <a:ext cx="1390650" cy="330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bg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rgbClr val="333333"/>
                </a:solidFill>
              </a:rPr>
              <a:t>Physical World</a:t>
            </a:r>
          </a:p>
        </p:txBody>
      </p:sp>
      <p:sp>
        <p:nvSpPr>
          <p:cNvPr id="16" name="TextBox 21"/>
          <p:cNvSpPr>
            <a:spLocks noChangeArrowheads="1"/>
          </p:cNvSpPr>
          <p:nvPr/>
        </p:nvSpPr>
        <p:spPr bwMode="auto">
          <a:xfrm>
            <a:off x="4362450" y="4984259"/>
            <a:ext cx="1390650" cy="330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bg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rgbClr val="333333"/>
                </a:solidFill>
              </a:rPr>
              <a:t>Smart TV</a:t>
            </a:r>
          </a:p>
        </p:txBody>
      </p:sp>
      <p:sp>
        <p:nvSpPr>
          <p:cNvPr id="17" name="TextBox 22"/>
          <p:cNvSpPr>
            <a:spLocks noChangeArrowheads="1"/>
          </p:cNvSpPr>
          <p:nvPr/>
        </p:nvSpPr>
        <p:spPr bwMode="auto">
          <a:xfrm>
            <a:off x="4143375" y="3395172"/>
            <a:ext cx="1406525" cy="5159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bg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rgbClr val="333333"/>
                </a:solidFill>
              </a:rPr>
              <a:t>Augmented</a:t>
            </a:r>
            <a:br>
              <a:rPr lang="en-US" sz="1400" dirty="0">
                <a:solidFill>
                  <a:srgbClr val="333333"/>
                </a:solidFill>
              </a:rPr>
            </a:br>
            <a:r>
              <a:rPr lang="en-US" sz="1400" dirty="0">
                <a:solidFill>
                  <a:srgbClr val="333333"/>
                </a:solidFill>
              </a:rPr>
              <a:t>Reality</a:t>
            </a:r>
          </a:p>
        </p:txBody>
      </p:sp>
      <p:sp>
        <p:nvSpPr>
          <p:cNvPr id="18" name="TextBox 31"/>
          <p:cNvSpPr>
            <a:spLocks noChangeArrowheads="1"/>
          </p:cNvSpPr>
          <p:nvPr/>
        </p:nvSpPr>
        <p:spPr bwMode="auto">
          <a:xfrm>
            <a:off x="7118350" y="2952259"/>
            <a:ext cx="1390650" cy="5222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bg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rgbClr val="333333"/>
                </a:solidFill>
              </a:rPr>
              <a:t>Wearable Devices</a:t>
            </a:r>
          </a:p>
        </p:txBody>
      </p:sp>
    </p:spTree>
    <p:extLst>
      <p:ext uri="{BB962C8B-B14F-4D97-AF65-F5344CB8AC3E}">
        <p14:creationId xmlns:p14="http://schemas.microsoft.com/office/powerpoint/2010/main" val="328633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BM CLOUD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83D1F5"/>
      </a:accent1>
      <a:accent2>
        <a:srgbClr val="8CC63F"/>
      </a:accent2>
      <a:accent3>
        <a:srgbClr val="FFFFFF"/>
      </a:accent3>
      <a:accent4>
        <a:srgbClr val="000000"/>
      </a:accent4>
      <a:accent5>
        <a:srgbClr val="C1E5F9"/>
      </a:accent5>
      <a:accent6>
        <a:srgbClr val="7EB338"/>
      </a:accent6>
      <a:hlink>
        <a:srgbClr val="83D1F5"/>
      </a:hlink>
      <a:folHlink>
        <a:srgbClr val="F19027"/>
      </a:folHlink>
    </a:clrScheme>
    <a:fontScheme name="EIS_PPT_template_white_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>
    <a:extraClrScheme>
      <a:clrScheme name="EIS_PPT_template_white_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3D1F5"/>
        </a:accent1>
        <a:accent2>
          <a:srgbClr val="8CC63F"/>
        </a:accent2>
        <a:accent3>
          <a:srgbClr val="FFFFFF"/>
        </a:accent3>
        <a:accent4>
          <a:srgbClr val="000000"/>
        </a:accent4>
        <a:accent5>
          <a:srgbClr val="C1E5F9"/>
        </a:accent5>
        <a:accent6>
          <a:srgbClr val="7EB338"/>
        </a:accent6>
        <a:hlink>
          <a:srgbClr val="F04E37"/>
        </a:hlink>
        <a:folHlink>
          <a:srgbClr val="F1902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CLOUD.thmx</Template>
  <TotalTime>67106</TotalTime>
  <Words>1504</Words>
  <Application>Microsoft Macintosh PowerPoint</Application>
  <PresentationFormat>On-screen Show (4:3)</PresentationFormat>
  <Paragraphs>308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IBM CLOUD</vt:lpstr>
      <vt:lpstr> </vt:lpstr>
      <vt:lpstr>Eras of Computing</vt:lpstr>
      <vt:lpstr>Mega Trends</vt:lpstr>
      <vt:lpstr>For most Major Market clients, many mission critical applications have reached the point of diminishing return</vt:lpstr>
      <vt:lpstr>Enterprise value is coming from the extension of IT beyond the enterprise creating changing architectures and patterns</vt:lpstr>
      <vt:lpstr>A perfect storm of sorts results, where a growing constellation of applications meets a ubiquitous network of endpoints</vt:lpstr>
      <vt:lpstr>New models of product and service innovation has emerged</vt:lpstr>
      <vt:lpstr>API-accessible business services made available to third-party innovators composing solutions </vt:lpstr>
      <vt:lpstr>Mobility represents a new consumption pattern and enables companies to re-imagine their business models to capture new value</vt:lpstr>
      <vt:lpstr>The API-centric, as-a-Service delivery is disrupting the consumption of business services as Cloud disrupted the IT consumption model</vt:lpstr>
      <vt:lpstr>Born on the cloud companies are often the proof points not the traditional incumbents</vt:lpstr>
      <vt:lpstr>Passage to the 20th Century:  Two Speed IT?  Bi-Modal IT?</vt:lpstr>
      <vt:lpstr>Applications and API Adoption Models</vt:lpstr>
      <vt:lpstr>Next Generation Portfolio Architecture  </vt:lpstr>
      <vt:lpstr>Next Generation Portfolio Architecture:  Rise of Business Purpose Platforms</vt:lpstr>
      <vt:lpstr>Next Generation Portfolio Architecture:  Rise of App Stores</vt:lpstr>
      <vt:lpstr>Next Generation Portfolio Architecture:  SaaS Model</vt:lpstr>
      <vt:lpstr>Service Oriented Architecture (SOA) and APIs</vt:lpstr>
      <vt:lpstr>Summary:  New User and App / API Economy has emerged</vt:lpstr>
      <vt:lpstr>Summary:  New User and App / API Economy has emerged</vt:lpstr>
      <vt:lpstr>Summary:  A new developer has emerged in the enterprise</vt:lpstr>
      <vt:lpstr>Questions?</vt:lpstr>
      <vt:lpstr>PowerPoint Presentation</vt:lpstr>
    </vt:vector>
  </TitlesOfParts>
  <Company>IBM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Advisory Industry Trends</dc:title>
  <dc:creator>ADMINIBM</dc:creator>
  <cp:lastModifiedBy>William Brown</cp:lastModifiedBy>
  <cp:revision>1760</cp:revision>
  <cp:lastPrinted>2014-08-08T22:07:28Z</cp:lastPrinted>
  <dcterms:created xsi:type="dcterms:W3CDTF">2014-03-07T19:31:04Z</dcterms:created>
  <dcterms:modified xsi:type="dcterms:W3CDTF">2014-12-04T06:25:12Z</dcterms:modified>
</cp:coreProperties>
</file>